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8"/>
  </p:notesMasterIdLst>
  <p:handoutMasterIdLst>
    <p:handoutMasterId r:id="rId29"/>
  </p:handoutMasterIdLst>
  <p:sldIdLst>
    <p:sldId id="278" r:id="rId2"/>
    <p:sldId id="314" r:id="rId3"/>
    <p:sldId id="316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30" r:id="rId16"/>
    <p:sldId id="331" r:id="rId17"/>
    <p:sldId id="337" r:id="rId18"/>
    <p:sldId id="338" r:id="rId19"/>
    <p:sldId id="327" r:id="rId20"/>
    <p:sldId id="332" r:id="rId21"/>
    <p:sldId id="333" r:id="rId22"/>
    <p:sldId id="328" r:id="rId23"/>
    <p:sldId id="334" r:id="rId24"/>
    <p:sldId id="335" r:id="rId25"/>
    <p:sldId id="329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1" autoAdjust="0"/>
    <p:restoredTop sz="89712" autoAdjust="0"/>
  </p:normalViewPr>
  <p:slideViewPr>
    <p:cSldViewPr snapToGrid="0"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3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2.wmf"/><Relationship Id="rId1" Type="http://schemas.openxmlformats.org/officeDocument/2006/relationships/image" Target="../media/image48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2D3AA-7010-4448-B092-1A4F4DC0D86C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686DE-D2FA-4C51-A376-0E9C15988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7F062-B72D-4140-A7F7-3087CC3E1648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C4815-53AA-4DF4-97B5-79DEF843B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64CE47-4C1E-4C49-B9B4-997E82591D0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not add constraints</a:t>
            </a:r>
            <a:r>
              <a:rPr lang="en-US" baseline="0" dirty="0" smtClean="0"/>
              <a:t> to between-cluster distances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C4815-53AA-4DF4-97B5-79DEF843B8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5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C4815-53AA-4DF4-97B5-79DEF843B8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108426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3627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256F93-5CFD-402A-A795-1687297A3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14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3338"/>
            <a:ext cx="1943100" cy="5051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338"/>
            <a:ext cx="5676900" cy="5051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9B6764-A36F-4A29-80E9-CAD2897170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24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3338"/>
            <a:ext cx="7772400" cy="5051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CB14E0-CE70-4A92-9CB4-CB387C5A8A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4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5AEC67E-4C95-402B-BEF2-3F165B992D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87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E6BAD9-925A-4767-84FE-A95FE7670D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651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6996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996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F651B0-22EB-4EB4-BDE7-D9EA5FB1E0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45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7B0628-5D31-4E18-AE93-A5DC064C5C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96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E29A6D-29C0-4008-8EFA-94C2DC717D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98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16DC87-3FB2-4804-8E74-0098F05AE1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45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EDBD87-FC21-46DE-9F20-94B375E3EE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59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C68048-83CE-47DC-A659-E8D333D122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46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500">
              <a:solidFill>
                <a:srgbClr val="EAEAEA"/>
              </a:solidFill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5800" y="96996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2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2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2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5CE79F2-9B46-4C93-9093-D061DDE629A0}" type="slidenum">
              <a:rPr lang="en-US" sz="1400">
                <a:solidFill>
                  <a:srgbClr val="000000"/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gray">
          <a:xfrm>
            <a:off x="925513" y="33338"/>
            <a:ext cx="72612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gray">
          <a:xfrm>
            <a:off x="0" y="893763"/>
            <a:ext cx="91440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26416"/>
            <a:ext cx="892557" cy="75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0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9.png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50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G"/><Relationship Id="rId2" Type="http://schemas.openxmlformats.org/officeDocument/2006/relationships/image" Target="../media/image6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22936" y="2352406"/>
            <a:ext cx="6525605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 smtClean="0">
                <a:solidFill>
                  <a:srgbClr val="FFC000"/>
                </a:solidFill>
              </a:rPr>
              <a:t>Erte</a:t>
            </a:r>
            <a:r>
              <a:rPr lang="en-US" sz="3800" dirty="0" smtClean="0">
                <a:solidFill>
                  <a:srgbClr val="FFC000"/>
                </a:solidFill>
              </a:rPr>
              <a:t> Pan</a:t>
            </a:r>
          </a:p>
          <a:p>
            <a:r>
              <a:rPr lang="en-US" sz="3800" dirty="0" smtClean="0">
                <a:solidFill>
                  <a:srgbClr val="FFC000"/>
                </a:solidFill>
              </a:rPr>
              <a:t>Wireless Eng. Group</a:t>
            </a:r>
          </a:p>
          <a:p>
            <a:r>
              <a:rPr lang="en-US" sz="3800" dirty="0" smtClean="0">
                <a:solidFill>
                  <a:srgbClr val="FFC000"/>
                </a:solidFill>
              </a:rPr>
              <a:t> Advisor: Dr. Han</a:t>
            </a:r>
          </a:p>
          <a:p>
            <a:endParaRPr lang="en-US" sz="4200" dirty="0" smtClean="0">
              <a:solidFill>
                <a:srgbClr val="FFC000"/>
              </a:solidFill>
            </a:endParaRPr>
          </a:p>
          <a:p>
            <a:pPr marL="342900" indent="-342900"/>
            <a:r>
              <a:rPr lang="en-US" b="0" dirty="0" smtClean="0"/>
              <a:t>Department of Electrical and Computer Engineering</a:t>
            </a:r>
          </a:p>
          <a:p>
            <a:pPr marL="342900" indent="-342900"/>
            <a:r>
              <a:rPr lang="en-US" b="0" dirty="0" smtClean="0"/>
              <a:t>University of Houston, Houston, TX.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84222"/>
            <a:ext cx="9100457" cy="1470025"/>
          </a:xfrm>
        </p:spPr>
        <p:txBody>
          <a:bodyPr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Mercer Kernel-Based Clustering in Feature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Math6397 Prof.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Azencott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3" y="29030"/>
            <a:ext cx="896724" cy="754743"/>
          </a:xfrm>
          <a:prstGeom prst="rect">
            <a:avLst/>
          </a:prstGeom>
        </p:spPr>
      </p:pic>
      <p:sp>
        <p:nvSpPr>
          <p:cNvPr id="6" name="Subtitle 1"/>
          <p:cNvSpPr txBox="1">
            <a:spLocks/>
          </p:cNvSpPr>
          <p:nvPr/>
        </p:nvSpPr>
        <p:spPr bwMode="gray">
          <a:xfrm>
            <a:off x="1370561" y="4466956"/>
            <a:ext cx="652560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None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42900" indent="-342900"/>
            <a:r>
              <a:rPr lang="en-US" sz="2400" b="0" dirty="0" smtClean="0"/>
              <a:t>Author: Mark </a:t>
            </a:r>
            <a:r>
              <a:rPr lang="en-US" sz="2400" b="0" dirty="0" err="1" smtClean="0"/>
              <a:t>Girolami</a:t>
            </a:r>
            <a:endParaRPr lang="en-US" sz="2400" b="0" dirty="0" smtClean="0"/>
          </a:p>
          <a:p>
            <a:pPr marL="342900" indent="-342900"/>
            <a:r>
              <a:rPr lang="en-US" sz="2400" b="0" dirty="0" smtClean="0"/>
              <a:t>Submitted in IEEE Transactions on Neural </a:t>
            </a:r>
            <a:r>
              <a:rPr lang="en-US" sz="2400" b="0" dirty="0" err="1" smtClean="0"/>
              <a:t>Netwroks</a:t>
            </a:r>
            <a:r>
              <a:rPr lang="en-US" sz="2400" b="0" dirty="0" smtClean="0"/>
              <a:t>, Vol.3, May, 2002</a:t>
            </a:r>
          </a:p>
          <a:p>
            <a:pPr marL="342900" indent="-342900"/>
            <a:r>
              <a:rPr lang="en-US" sz="2400" b="0" dirty="0" smtClean="0"/>
              <a:t>Citations so far: 593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793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Feature-space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53635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Denote the following terms: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Then the straightforward manipulation of the equations yield: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If the Radial Basis Function kernel is used: 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Then the first term reduces to unity, thus: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                 captures the quadratic sum of the elements allocated to the k-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cluster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160678"/>
              </p:ext>
            </p:extLst>
          </p:nvPr>
        </p:nvGraphicFramePr>
        <p:xfrm>
          <a:off x="2420938" y="1630838"/>
          <a:ext cx="10144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Equation" r:id="rId3" imgW="672840" imgH="342720" progId="Equation.3">
                  <p:embed/>
                </p:oleObj>
              </mc:Choice>
              <mc:Fallback>
                <p:oleObj name="Equation" r:id="rId3" imgW="672840" imgH="3427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1630838"/>
                        <a:ext cx="1014412" cy="59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43733"/>
              </p:ext>
            </p:extLst>
          </p:nvPr>
        </p:nvGraphicFramePr>
        <p:xfrm>
          <a:off x="4408488" y="1640363"/>
          <a:ext cx="33924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1" name="Equation" r:id="rId5" imgW="2057400" imgH="304560" progId="Equation.3">
                  <p:embed/>
                </p:oleObj>
              </mc:Choice>
              <mc:Fallback>
                <p:oleObj name="Equation" r:id="rId5" imgW="205740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1640363"/>
                        <a:ext cx="3392487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797850"/>
              </p:ext>
            </p:extLst>
          </p:nvPr>
        </p:nvGraphicFramePr>
        <p:xfrm>
          <a:off x="2433638" y="2640013"/>
          <a:ext cx="38258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2" name="Equation" r:id="rId7" imgW="2539800" imgH="431640" progId="Equation.3">
                  <p:embed/>
                </p:oleObj>
              </mc:Choice>
              <mc:Fallback>
                <p:oleObj name="Equation" r:id="rId7" imgW="25398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2640013"/>
                        <a:ext cx="3825875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91095"/>
              </p:ext>
            </p:extLst>
          </p:nvPr>
        </p:nvGraphicFramePr>
        <p:xfrm>
          <a:off x="2806700" y="3962400"/>
          <a:ext cx="31543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tion" r:id="rId9" imgW="2095200" imgH="253800" progId="Equation.3">
                  <p:embed/>
                </p:oleObj>
              </mc:Choice>
              <mc:Fallback>
                <p:oleObj name="Equation" r:id="rId9" imgW="20952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3962400"/>
                        <a:ext cx="3154363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789181"/>
              </p:ext>
            </p:extLst>
          </p:nvPr>
        </p:nvGraphicFramePr>
        <p:xfrm>
          <a:off x="3227388" y="5002213"/>
          <a:ext cx="2505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tion" r:id="rId11" imgW="1663560" imgH="431640" progId="Equation.3">
                  <p:embed/>
                </p:oleObj>
              </mc:Choice>
              <mc:Fallback>
                <p:oleObj name="Equation" r:id="rId11" imgW="16635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5002213"/>
                        <a:ext cx="2505075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652030"/>
              </p:ext>
            </p:extLst>
          </p:nvPr>
        </p:nvGraphicFramePr>
        <p:xfrm>
          <a:off x="1287463" y="5729288"/>
          <a:ext cx="8794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tion" r:id="rId13" imgW="583920" imgH="228600" progId="Equation.3">
                  <p:embed/>
                </p:oleObj>
              </mc:Choice>
              <mc:Fallback>
                <p:oleObj name="Equation" r:id="rId13" imgW="5839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5729288"/>
                        <a:ext cx="879475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67873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Feature-space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4646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For the RBF kernel, the </a:t>
            </a:r>
            <a:r>
              <a:rPr lang="en-US" b="1" dirty="0" smtClean="0">
                <a:solidFill>
                  <a:srgbClr val="FF0000"/>
                </a:solidFill>
              </a:rPr>
              <a:t>following approximation</a:t>
            </a:r>
            <a:r>
              <a:rPr lang="en-US" b="1" dirty="0" smtClean="0">
                <a:solidFill>
                  <a:schemeClr val="bg1"/>
                </a:solidFill>
              </a:rPr>
              <a:t> hold due to the convolution theorem for Gaussians(why?):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This being the case, then: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It make sense for the clustering later on, because </a:t>
            </a:r>
            <a:r>
              <a:rPr lang="en-US" b="1" dirty="0" smtClean="0">
                <a:solidFill>
                  <a:srgbClr val="FF0000"/>
                </a:solidFill>
              </a:rPr>
              <a:t>the integral is the measurement of the compactness of the cluster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Connectivity to Probability Statistics; Validation of the kernel model. (What if not RBF kernels? This proves they are not valid?)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604872"/>
              </p:ext>
            </p:extLst>
          </p:nvPr>
        </p:nvGraphicFramePr>
        <p:xfrm>
          <a:off x="2941638" y="2019300"/>
          <a:ext cx="32591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4" imgW="1562040" imgH="444240" progId="Equation.3">
                  <p:embed/>
                </p:oleObj>
              </mc:Choice>
              <mc:Fallback>
                <p:oleObj name="Equation" r:id="rId4" imgW="15620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2019300"/>
                        <a:ext cx="3259137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983460"/>
              </p:ext>
            </p:extLst>
          </p:nvPr>
        </p:nvGraphicFramePr>
        <p:xfrm>
          <a:off x="2193924" y="3454400"/>
          <a:ext cx="51593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6" imgW="2869920" imgH="469800" progId="Equation.3">
                  <p:embed/>
                </p:oleObj>
              </mc:Choice>
              <mc:Fallback>
                <p:oleObj name="Equation" r:id="rId6" imgW="286992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4" y="3454400"/>
                        <a:ext cx="5159375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17062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Feature-space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39816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Make sense of the integral                      :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Utilizing the Cauchy’s Inequality in statistics: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equality holds when                       , which means the more “uniformly” distributed data, the more compact cluster.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Examples: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Gaussians: 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43788"/>
              </p:ext>
            </p:extLst>
          </p:nvPr>
        </p:nvGraphicFramePr>
        <p:xfrm>
          <a:off x="4083193" y="1150938"/>
          <a:ext cx="1298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" name="Equation" r:id="rId3" imgW="622080" imgH="291960" progId="Equation.3">
                  <p:embed/>
                </p:oleObj>
              </mc:Choice>
              <mc:Fallback>
                <p:oleObj name="Equation" r:id="rId3" imgW="6220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193" y="1150938"/>
                        <a:ext cx="1298575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08139"/>
              </p:ext>
            </p:extLst>
          </p:nvPr>
        </p:nvGraphicFramePr>
        <p:xfrm>
          <a:off x="2732088" y="1893888"/>
          <a:ext cx="2701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8" name="Equation" r:id="rId5" imgW="1295280" imgH="291960" progId="Equation.3">
                  <p:embed/>
                </p:oleObj>
              </mc:Choice>
              <mc:Fallback>
                <p:oleObj name="Equation" r:id="rId5" imgW="12952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1893888"/>
                        <a:ext cx="2701925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254750"/>
              </p:ext>
            </p:extLst>
          </p:nvPr>
        </p:nvGraphicFramePr>
        <p:xfrm>
          <a:off x="2386013" y="3055938"/>
          <a:ext cx="39465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" name="Equation" r:id="rId7" imgW="1892160" imgH="279360" progId="Equation.3">
                  <p:embed/>
                </p:oleObj>
              </mc:Choice>
              <mc:Fallback>
                <p:oleObj name="Equation" r:id="rId7" imgW="189216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3055938"/>
                        <a:ext cx="3946525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815415"/>
              </p:ext>
            </p:extLst>
          </p:nvPr>
        </p:nvGraphicFramePr>
        <p:xfrm>
          <a:off x="3786188" y="3575167"/>
          <a:ext cx="1430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0" name="Equation" r:id="rId9" imgW="685800" imgH="203040" progId="Equation.3">
                  <p:embed/>
                </p:oleObj>
              </mc:Choice>
              <mc:Fallback>
                <p:oleObj name="Equation" r:id="rId9" imgW="685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575167"/>
                        <a:ext cx="1430337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60129"/>
              </p:ext>
            </p:extLst>
          </p:nvPr>
        </p:nvGraphicFramePr>
        <p:xfrm>
          <a:off x="992188" y="5319381"/>
          <a:ext cx="27559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1" name="Equation" r:id="rId11" imgW="1320480" imgH="342720" progId="Equation.3">
                  <p:embed/>
                </p:oleObj>
              </mc:Choice>
              <mc:Fallback>
                <p:oleObj name="Equation" r:id="rId11" imgW="1320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5319381"/>
                        <a:ext cx="2755900" cy="59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852" y="4404360"/>
            <a:ext cx="4454223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4221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Feature-space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45181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The integral represented by                 is the contrast to the Euclidean compactness measure defined by the sum-of-squares term.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Now the optimization problem in the feature-space becomes: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Lemma: </a:t>
            </a:r>
            <a:r>
              <a:rPr lang="en-US" b="1" dirty="0" smtClean="0">
                <a:solidFill>
                  <a:schemeClr val="bg1"/>
                </a:solidFill>
              </a:rPr>
              <a:t>If the binary restriction for        is relaxed to                 , then the optimization above is achieved with Z matrix being binary.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Interpretation: </a:t>
            </a:r>
            <a:r>
              <a:rPr lang="en-US" b="1" dirty="0" smtClean="0">
                <a:solidFill>
                  <a:srgbClr val="FF0000"/>
                </a:solidFill>
              </a:rPr>
              <a:t>the optimal partitioning of data will only occur when the partition indexes are 0 or 1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This validates the use of stochastic methods in optimizing.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702542"/>
              </p:ext>
            </p:extLst>
          </p:nvPr>
        </p:nvGraphicFramePr>
        <p:xfrm>
          <a:off x="4292743" y="1264752"/>
          <a:ext cx="8794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743" y="1264752"/>
                        <a:ext cx="879475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116689"/>
              </p:ext>
            </p:extLst>
          </p:nvPr>
        </p:nvGraphicFramePr>
        <p:xfrm>
          <a:off x="2424113" y="2871788"/>
          <a:ext cx="40528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Equation" r:id="rId5" imgW="2692080" imgH="431640" progId="Equation.3">
                  <p:embed/>
                </p:oleObj>
              </mc:Choice>
              <mc:Fallback>
                <p:oleObj name="Equation" r:id="rId5" imgW="2692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2871788"/>
                        <a:ext cx="4052887" cy="747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997417"/>
              </p:ext>
            </p:extLst>
          </p:nvPr>
        </p:nvGraphicFramePr>
        <p:xfrm>
          <a:off x="5057775" y="3732213"/>
          <a:ext cx="3063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7" imgW="203040" imgH="228600" progId="Equation.3">
                  <p:embed/>
                </p:oleObj>
              </mc:Choice>
              <mc:Fallback>
                <p:oleObj name="Equation" r:id="rId7" imgW="2030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3732213"/>
                        <a:ext cx="306388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154060"/>
              </p:ext>
            </p:extLst>
          </p:nvPr>
        </p:nvGraphicFramePr>
        <p:xfrm>
          <a:off x="6951663" y="3722688"/>
          <a:ext cx="9763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9" imgW="647640" imgH="228600" progId="Equation.3">
                  <p:embed/>
                </p:oleObj>
              </mc:Choice>
              <mc:Fallback>
                <p:oleObj name="Equation" r:id="rId9" imgW="647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3722688"/>
                        <a:ext cx="976312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10158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Stochastic </a:t>
            </a:r>
            <a:r>
              <a:rPr lang="en-US" dirty="0" smtClean="0">
                <a:solidFill>
                  <a:srgbClr val="FFC000"/>
                </a:solidFill>
              </a:rPr>
              <a:t>Optimization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280384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Define                                 as the penalty associated with assigning the j-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data point to the k-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cluster in feature-space.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Due to the nature of RBF kernel,                                                 the range of each element of K would be (0,1].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second term of the penalty can be viewed as estimate of the conditional probability of the j-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data given the k-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cluster.  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original objective of optimization problem is manipulated into: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705895"/>
              </p:ext>
            </p:extLst>
          </p:nvPr>
        </p:nvGraphicFramePr>
        <p:xfrm>
          <a:off x="2073276" y="967554"/>
          <a:ext cx="1784350" cy="67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3" imgW="1346040" imgH="444240" progId="Equation.3">
                  <p:embed/>
                </p:oleObj>
              </mc:Choice>
              <mc:Fallback>
                <p:oleObj name="Equation" r:id="rId3" imgW="13460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6" y="967554"/>
                        <a:ext cx="1784350" cy="67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274646"/>
              </p:ext>
            </p:extLst>
          </p:nvPr>
        </p:nvGraphicFramePr>
        <p:xfrm>
          <a:off x="4732481" y="2042783"/>
          <a:ext cx="31543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5" imgW="2095200" imgH="253800" progId="Equation.3">
                  <p:embed/>
                </p:oleObj>
              </mc:Choice>
              <mc:Fallback>
                <p:oleObj name="Equation" r:id="rId5" imgW="20952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481" y="2042783"/>
                        <a:ext cx="3154363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212929"/>
              </p:ext>
            </p:extLst>
          </p:nvPr>
        </p:nvGraphicFramePr>
        <p:xfrm>
          <a:off x="2673350" y="4068596"/>
          <a:ext cx="3194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7" imgW="2120760" imgH="444240" progId="Equation.3">
                  <p:embed/>
                </p:oleObj>
              </mc:Choice>
              <mc:Fallback>
                <p:oleObj name="Equation" r:id="rId7" imgW="21207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4068596"/>
                        <a:ext cx="3194050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0905"/>
              </p:ext>
            </p:extLst>
          </p:nvPr>
        </p:nvGraphicFramePr>
        <p:xfrm>
          <a:off x="3132138" y="4973638"/>
          <a:ext cx="22764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9" imgW="1511280" imgH="444240" progId="Equation.3">
                  <p:embed/>
                </p:oleObj>
              </mc:Choice>
              <mc:Fallback>
                <p:oleObj name="Equation" r:id="rId9" imgW="151128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973638"/>
                        <a:ext cx="2276475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08401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Stochastic </a:t>
            </a:r>
            <a:r>
              <a:rPr lang="en-US" dirty="0" smtClean="0">
                <a:solidFill>
                  <a:srgbClr val="FFC000"/>
                </a:solidFill>
              </a:rPr>
              <a:t>Optimization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47746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Analog to the stochastic optimization in data-space: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where the </a:t>
            </a:r>
            <a:r>
              <a:rPr lang="en-US" b="1" dirty="0" err="1" smtClean="0">
                <a:solidFill>
                  <a:schemeClr val="bg1"/>
                </a:solidFill>
              </a:rPr>
              <a:t>E</a:t>
            </a:r>
            <a:r>
              <a:rPr lang="en-US" sz="1200" b="1" dirty="0" err="1" smtClean="0">
                <a:solidFill>
                  <a:schemeClr val="bg1"/>
                </a:solidFill>
              </a:rPr>
              <a:t>kn</a:t>
            </a:r>
            <a:r>
              <a:rPr lang="en-US" b="1" dirty="0" smtClean="0">
                <a:solidFill>
                  <a:schemeClr val="bg1"/>
                </a:solidFill>
              </a:rPr>
              <a:t> is the sum-of-squares distance term.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Solved as the fashion of the Expectation Maximization algorithm: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The cluster indicator             is calculated according to its expectation employing </a:t>
            </a:r>
            <a:r>
              <a:rPr lang="en-US" b="1" dirty="0" err="1" smtClean="0">
                <a:solidFill>
                  <a:schemeClr val="bg1"/>
                </a:solidFill>
              </a:rPr>
              <a:t>softmax</a:t>
            </a:r>
            <a:r>
              <a:rPr lang="en-US" b="1" dirty="0" smtClean="0">
                <a:solidFill>
                  <a:schemeClr val="bg1"/>
                </a:solidFill>
              </a:rPr>
              <a:t> function: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each                                       is then updated by the newly estimated expectation values of the indicators 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606403"/>
              </p:ext>
            </p:extLst>
          </p:nvPr>
        </p:nvGraphicFramePr>
        <p:xfrm>
          <a:off x="3198813" y="1601787"/>
          <a:ext cx="2058987" cy="66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Equation" r:id="rId3" imgW="1536480" imgH="431640" progId="Equation.3">
                  <p:embed/>
                </p:oleObj>
              </mc:Choice>
              <mc:Fallback>
                <p:oleObj name="Equation" r:id="rId3" imgW="1536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1601787"/>
                        <a:ext cx="2058987" cy="6651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76318"/>
              </p:ext>
            </p:extLst>
          </p:nvPr>
        </p:nvGraphicFramePr>
        <p:xfrm>
          <a:off x="3619500" y="3056364"/>
          <a:ext cx="3063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Equation" r:id="rId5" imgW="203112" imgH="228501" progId="Equation.3">
                  <p:embed/>
                </p:oleObj>
              </mc:Choice>
              <mc:Fallback>
                <p:oleObj name="Equation" r:id="rId5" imgW="203112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056364"/>
                        <a:ext cx="306388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719494"/>
              </p:ext>
            </p:extLst>
          </p:nvPr>
        </p:nvGraphicFramePr>
        <p:xfrm>
          <a:off x="2928938" y="3903663"/>
          <a:ext cx="3052762" cy="1290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Equation" r:id="rId7" imgW="1549080" imgH="647640" progId="Equation.3">
                  <p:embed/>
                </p:oleObj>
              </mc:Choice>
              <mc:Fallback>
                <p:oleObj name="Equation" r:id="rId7" imgW="1549080" imgH="647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903663"/>
                        <a:ext cx="3052762" cy="129056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577963"/>
              </p:ext>
            </p:extLst>
          </p:nvPr>
        </p:nvGraphicFramePr>
        <p:xfrm>
          <a:off x="1684338" y="5227569"/>
          <a:ext cx="25511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9" imgW="1295280" imgH="241200" progId="Equation.3">
                  <p:embed/>
                </p:oleObj>
              </mc:Choice>
              <mc:Fallback>
                <p:oleObj name="Equation" r:id="rId9" imgW="129528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5227569"/>
                        <a:ext cx="2551112" cy="479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178948"/>
              </p:ext>
            </p:extLst>
          </p:nvPr>
        </p:nvGraphicFramePr>
        <p:xfrm>
          <a:off x="6143625" y="5567905"/>
          <a:ext cx="3063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11" imgW="203112" imgH="228501" progId="Equation.3">
                  <p:embed/>
                </p:oleObj>
              </mc:Choice>
              <mc:Fallback>
                <p:oleObj name="Equation" r:id="rId11" imgW="203112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5567905"/>
                        <a:ext cx="306388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59172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Stochastic </a:t>
            </a:r>
            <a:r>
              <a:rPr lang="en-US" dirty="0" smtClean="0">
                <a:solidFill>
                  <a:srgbClr val="FFC000"/>
                </a:solidFill>
              </a:rPr>
              <a:t>Optimization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364920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Similarly, the stochastic optimization in feature-space: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where: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note that          indicates the compactness of the k-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cluster.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84530"/>
              </p:ext>
            </p:extLst>
          </p:nvPr>
        </p:nvGraphicFramePr>
        <p:xfrm>
          <a:off x="1719263" y="1722438"/>
          <a:ext cx="5780087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3" imgW="2933640" imgH="647640" progId="Equation.3">
                  <p:embed/>
                </p:oleObj>
              </mc:Choice>
              <mc:Fallback>
                <p:oleObj name="Equation" r:id="rId3" imgW="293364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1722438"/>
                        <a:ext cx="5780087" cy="1290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905935"/>
              </p:ext>
            </p:extLst>
          </p:nvPr>
        </p:nvGraphicFramePr>
        <p:xfrm>
          <a:off x="2868613" y="3130550"/>
          <a:ext cx="33274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5" imgW="1688760" imgH="228600" progId="Equation.3">
                  <p:embed/>
                </p:oleObj>
              </mc:Choice>
              <mc:Fallback>
                <p:oleObj name="Equation" r:id="rId5" imgW="1688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3130550"/>
                        <a:ext cx="3327400" cy="455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946658"/>
              </p:ext>
            </p:extLst>
          </p:nvPr>
        </p:nvGraphicFramePr>
        <p:xfrm>
          <a:off x="3192463" y="3719513"/>
          <a:ext cx="25749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7" imgW="1942920" imgH="444240" progId="Equation.3">
                  <p:embed/>
                </p:oleObj>
              </mc:Choice>
              <mc:Fallback>
                <p:oleObj name="Equation" r:id="rId7" imgW="19429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719513"/>
                        <a:ext cx="2574925" cy="676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62842"/>
              </p:ext>
            </p:extLst>
          </p:nvPr>
        </p:nvGraphicFramePr>
        <p:xfrm>
          <a:off x="2316163" y="4406900"/>
          <a:ext cx="3746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9" imgW="190440" imgH="228600" progId="Equation.3">
                  <p:embed/>
                </p:oleObj>
              </mc:Choice>
              <mc:Fallback>
                <p:oleObj name="Equation" r:id="rId9" imgW="190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4406900"/>
                        <a:ext cx="374650" cy="455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25050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112" y="981938"/>
            <a:ext cx="82134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Stochastic method for optimization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Tx/>
              <a:buNone/>
              <a:tabLst/>
              <a:defRPr/>
            </a:pP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" name="Picture 26" descr="biji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1800" y="1445300"/>
            <a:ext cx="6277058" cy="275126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73412" y="4295669"/>
            <a:ext cx="7813388" cy="241707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bg1"/>
                </a:solidFill>
              </a:rPr>
              <a:t> Different optimization criteria in traditional </a:t>
            </a:r>
            <a:r>
              <a:rPr lang="en-US" sz="1600" b="1" dirty="0" smtClean="0">
                <a:solidFill>
                  <a:schemeClr val="bg1"/>
                </a:solidFill>
              </a:rPr>
              <a:t>method and stochastic method </a:t>
            </a:r>
            <a:r>
              <a:rPr lang="en-US" sz="1600" b="1" dirty="0" smtClean="0">
                <a:solidFill>
                  <a:schemeClr val="bg1"/>
                </a:solidFill>
              </a:rPr>
              <a:t>for optimization purpose</a:t>
            </a:r>
            <a:r>
              <a:rPr lang="en-US" sz="1400" b="1" dirty="0" smtClean="0">
                <a:solidFill>
                  <a:schemeClr val="bg1"/>
                </a:solidFill>
              </a:rPr>
              <a:t>: 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400" b="1" dirty="0" smtClean="0">
                <a:solidFill>
                  <a:schemeClr val="bg1"/>
                </a:solidFill>
              </a:rPr>
              <a:t>   </a:t>
            </a:r>
            <a:r>
              <a:rPr lang="en-US" sz="1600" b="1" dirty="0" smtClean="0">
                <a:solidFill>
                  <a:schemeClr val="bg1"/>
                </a:solidFill>
              </a:rPr>
              <a:t>Traditional: Error criterion. BP method strictly goes along the gradient descent direction. Any direction that enlarge error is NOT acceptable. Easy to get stuck in local minima.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   BM: associate the </a:t>
            </a:r>
            <a:r>
              <a:rPr lang="en-US" sz="1600" b="1" dirty="0" smtClean="0">
                <a:solidFill>
                  <a:schemeClr val="bg1"/>
                </a:solidFill>
              </a:rPr>
              <a:t>system </a:t>
            </a:r>
            <a:r>
              <a:rPr lang="en-US" sz="1600" b="1" dirty="0" smtClean="0">
                <a:solidFill>
                  <a:schemeClr val="bg1"/>
                </a:solidFill>
              </a:rPr>
              <a:t>with “Energy”. Simulated Annealing enables the energy to grow under certain probability.</a:t>
            </a:r>
          </a:p>
        </p:txBody>
      </p:sp>
    </p:spTree>
    <p:extLst>
      <p:ext uri="{BB962C8B-B14F-4D97-AF65-F5344CB8AC3E}">
        <p14:creationId xmlns:p14="http://schemas.microsoft.com/office/powerpoint/2010/main" val="36227123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512" y="1066799"/>
            <a:ext cx="7730838" cy="3877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</a:rPr>
              <a:t>Simulated </a:t>
            </a:r>
            <a:r>
              <a:rPr lang="en-US" sz="1600" b="1" dirty="0" smtClean="0">
                <a:solidFill>
                  <a:srgbClr val="FFFF00"/>
                </a:solidFill>
              </a:rPr>
              <a:t>Annealing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684213" y="1484313"/>
            <a:ext cx="79136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 initial solution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(global states of the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system)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Initialize temperature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&gt;&gt;1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Repeat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until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 =T-lower-bound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Repeat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 until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thermal equilibrium is reached at the current T</a:t>
            </a:r>
          </a:p>
          <a:p>
            <a:pPr marL="1295400" marR="0" lvl="2" indent="-3810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Tx/>
              <a:buChar char="•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Generate a random transition from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to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</a:rPr>
              <a:t>’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</a:endParaRPr>
          </a:p>
          <a:p>
            <a:pPr marL="1295400" marR="0" lvl="2" indent="-3810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Tx/>
              <a:buChar char="•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Let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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E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 =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E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’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)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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E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)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sym typeface="Symbol" pitchFamily="18" charset="2"/>
            </a:endParaRPr>
          </a:p>
          <a:p>
            <a:pPr marL="1295400" lvl="2" indent="-381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Tx/>
              <a:buChar char="•"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if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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E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&lt; 0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 then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=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Z</a:t>
            </a:r>
            <a:r>
              <a:rPr lang="en-US" altLang="zh-TW" sz="2400" b="1" kern="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’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  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1295400" marR="0" lvl="2" indent="-3810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Tx/>
              <a:buChar char="•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else if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exp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[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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E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/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T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] &gt;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rand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(0,1)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then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=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</a:rPr>
              <a:t>’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Reduce temperature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</a:rPr>
              <a:t>T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according to the cooling schedule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Return </a:t>
            </a:r>
            <a:r>
              <a:rPr kumimoji="0" lang="en-US" altLang="zh-TW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en-US" altLang="zh-TW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68650" y="4606925"/>
            <a:ext cx="2914650" cy="565150"/>
          </a:xfrm>
          <a:prstGeom prst="ellipse">
            <a:avLst/>
          </a:prstGeom>
          <a:noFill/>
          <a:ln w="38100" cap="flat" cmpd="sng" algn="ctr">
            <a:solidFill>
              <a:srgbClr val="FF0000">
                <a:alpha val="27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264150" y="4276725"/>
            <a:ext cx="622300" cy="3429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842000" y="3876675"/>
            <a:ext cx="2679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This term allows “thermal disturbance” which facilitate finding global minimum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683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Nonparametric </a:t>
            </a:r>
            <a:r>
              <a:rPr lang="en-US" dirty="0" smtClean="0">
                <a:solidFill>
                  <a:srgbClr val="FFC000"/>
                </a:solidFill>
              </a:rPr>
              <a:t>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313624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Nonparametric: No assumptions on the number of clusters.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Observations: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 kernel matrix will have a block diagonal structure when there are definite clusters within the data.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eigenvectors of a permuted matrix are the permutations of the original matrix and therefore, an indication of the number of clusters may be given from the </a:t>
            </a:r>
            <a:r>
              <a:rPr lang="en-US" b="1" dirty="0" err="1" smtClean="0">
                <a:solidFill>
                  <a:srgbClr val="FF0000"/>
                </a:solidFill>
              </a:rPr>
              <a:t>eigen</a:t>
            </a:r>
            <a:r>
              <a:rPr lang="en-US" b="1" dirty="0" smtClean="0">
                <a:solidFill>
                  <a:srgbClr val="FF0000"/>
                </a:solidFill>
              </a:rPr>
              <a:t>-decomposition of kernel matrix.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287" y="4400995"/>
            <a:ext cx="7730838" cy="88537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Recall the approximation: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16113"/>
              </p:ext>
            </p:extLst>
          </p:nvPr>
        </p:nvGraphicFramePr>
        <p:xfrm>
          <a:off x="2894013" y="4843680"/>
          <a:ext cx="32591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1562040" imgH="444240" progId="Equation.3">
                  <p:embed/>
                </p:oleObj>
              </mc:Choice>
              <mc:Fallback>
                <p:oleObj name="Equation" r:id="rId3" imgW="15620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4843680"/>
                        <a:ext cx="3259137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33774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7062" y="1264753"/>
            <a:ext cx="7730838" cy="39641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C000"/>
                </a:solidFill>
              </a:rPr>
              <a:t> Problem Statement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C000"/>
                </a:solidFill>
              </a:rPr>
              <a:t> Data-space Clustering 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C000"/>
                </a:solidFill>
              </a:rPr>
              <a:t> Feature-space Clustering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Stochastic Optimization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Nonparametric Clustering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Results and Discussion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91850389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Nonparametric </a:t>
            </a:r>
            <a:r>
              <a:rPr lang="en-US" dirty="0" smtClean="0">
                <a:solidFill>
                  <a:srgbClr val="FFC000"/>
                </a:solidFill>
              </a:rPr>
              <a:t>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88537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Moreover,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Eigen-decomposition of K gives: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6112" y="2572195"/>
            <a:ext cx="7730838" cy="213904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Thus we have: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This indicates that if there are K distinct clusters within the data samples then there will be K dominant terms in                     </a:t>
            </a:r>
            <a:r>
              <a:rPr lang="en-US" b="1" dirty="0" smtClean="0">
                <a:solidFill>
                  <a:schemeClr val="bg1"/>
                </a:solidFill>
              </a:rPr>
              <a:t>(Why?)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933748"/>
              </p:ext>
            </p:extLst>
          </p:nvPr>
        </p:nvGraphicFramePr>
        <p:xfrm>
          <a:off x="2405206" y="976313"/>
          <a:ext cx="4243244" cy="73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3" imgW="2120760" imgH="444240" progId="Equation.3">
                  <p:embed/>
                </p:oleObj>
              </mc:Choice>
              <mc:Fallback>
                <p:oleObj name="Equation" r:id="rId3" imgW="2120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206" y="976313"/>
                        <a:ext cx="4243244" cy="7366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347089"/>
              </p:ext>
            </p:extLst>
          </p:nvPr>
        </p:nvGraphicFramePr>
        <p:xfrm>
          <a:off x="3702194" y="2224088"/>
          <a:ext cx="14493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5" imgW="723600" imgH="203040" progId="Equation.3">
                  <p:embed/>
                </p:oleObj>
              </mc:Choice>
              <mc:Fallback>
                <p:oleObj name="Equation" r:id="rId5" imgW="7236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194" y="2224088"/>
                        <a:ext cx="1449387" cy="336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218218"/>
              </p:ext>
            </p:extLst>
          </p:nvPr>
        </p:nvGraphicFramePr>
        <p:xfrm>
          <a:off x="2068513" y="3062288"/>
          <a:ext cx="495458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7" imgW="2476440" imgH="431640" progId="Equation.3">
                  <p:embed/>
                </p:oleObj>
              </mc:Choice>
              <mc:Fallback>
                <p:oleObj name="Equation" r:id="rId7" imgW="24764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3062288"/>
                        <a:ext cx="4954587" cy="715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08348"/>
              </p:ext>
            </p:extLst>
          </p:nvPr>
        </p:nvGraphicFramePr>
        <p:xfrm>
          <a:off x="6215063" y="4311192"/>
          <a:ext cx="1193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9" imgW="596880" imgH="241200" progId="Equation.3">
                  <p:embed/>
                </p:oleObj>
              </mc:Choice>
              <mc:Fallback>
                <p:oleObj name="Equation" r:id="rId9" imgW="5968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4311192"/>
                        <a:ext cx="1193800" cy="400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86146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Nonparametric </a:t>
            </a:r>
            <a:r>
              <a:rPr lang="en-US" dirty="0" smtClean="0">
                <a:solidFill>
                  <a:srgbClr val="FFC000"/>
                </a:solidFill>
              </a:rPr>
              <a:t>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394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Examples on phantom data sets: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9412"/>
            <a:ext cx="9144000" cy="25828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3229"/>
            <a:ext cx="9144000" cy="242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1417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Results and </a:t>
            </a:r>
            <a:r>
              <a:rPr lang="en-US" dirty="0" smtClean="0">
                <a:solidFill>
                  <a:srgbClr val="FFC000"/>
                </a:solidFill>
              </a:rPr>
              <a:t>Discussion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75713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Results on phantom 3 data sets: Fisher Iris; Wine data set; Crabs data.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6686"/>
            <a:ext cx="9144000" cy="256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7767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Results and </a:t>
            </a:r>
            <a:r>
              <a:rPr lang="en-US" dirty="0" smtClean="0">
                <a:solidFill>
                  <a:srgbClr val="FFC000"/>
                </a:solidFill>
              </a:rPr>
              <a:t>Discussion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48505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Conclusions and discussions: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mean vector in feature-space may not serve as representatives or prototypes of the input space clusters.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block-diagonal structure of the kernel matrix can be exploited in estimating the number of possible clusters.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choice of kernel will be data specific.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RBF kernels link the sum-of-squares criterion with the probability metric.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choice of the parameter of RBF kernel should be determined by the cross-validation or the leave-one-out technique.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eigen</a:t>
            </a:r>
            <a:r>
              <a:rPr lang="en-US" b="1" dirty="0" smtClean="0">
                <a:solidFill>
                  <a:schemeClr val="bg1"/>
                </a:solidFill>
              </a:rPr>
              <a:t>-decomposition of N x N kernel matrix scales as O(N^3)</a:t>
            </a:r>
          </a:p>
        </p:txBody>
      </p:sp>
    </p:spTree>
    <p:extLst>
      <p:ext uri="{BB962C8B-B14F-4D97-AF65-F5344CB8AC3E}">
        <p14:creationId xmlns:p14="http://schemas.microsoft.com/office/powerpoint/2010/main" val="2639801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Results and </a:t>
            </a:r>
            <a:r>
              <a:rPr lang="en-US" dirty="0" smtClean="0">
                <a:solidFill>
                  <a:srgbClr val="FFC000"/>
                </a:solidFill>
              </a:rPr>
              <a:t>Discussion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40575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Remarks of my own: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most appealing point is the link between distance metric and the probability metric.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unclear about why prefer to use the stochastic optimizing instead of ordinary optimizing methods.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no assessment on other types of kernels.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unclear about how to permute the kernel matrix to get the block-diagonal structure.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“super technical” term “dominant”                    in the non-parametric part is too vague; needs some quantification.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11459"/>
              </p:ext>
            </p:extLst>
          </p:nvPr>
        </p:nvGraphicFramePr>
        <p:xfrm>
          <a:off x="6167438" y="4521200"/>
          <a:ext cx="1193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596880" imgH="241200" progId="Equation.3">
                  <p:embed/>
                </p:oleObj>
              </mc:Choice>
              <mc:Fallback>
                <p:oleObj name="Equation" r:id="rId3" imgW="59688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4521200"/>
                        <a:ext cx="1193800" cy="400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11296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2"/>
            <a:ext cx="7730838" cy="359688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“Data clustering and data visualization”, in Learning in Graphical Models,1998.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“A projection pursuit algorithm for exploratory data analysis”, IEEE Trans. </a:t>
            </a:r>
            <a:r>
              <a:rPr lang="en-US" b="1" dirty="0" err="1" smtClean="0">
                <a:solidFill>
                  <a:schemeClr val="bg1"/>
                </a:solidFill>
              </a:rPr>
              <a:t>Comput</a:t>
            </a:r>
            <a:r>
              <a:rPr lang="en-US" b="1" dirty="0" smtClean="0">
                <a:solidFill>
                  <a:schemeClr val="bg1"/>
                </a:solidFill>
              </a:rPr>
              <a:t>., 1974.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“An algorithm for Euclidean sum-of-squares classification”, Biometrics, 1988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“Maximum certainty data partitioning”, Pattern Recognition, 2000.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“An expectation maximization approach to nonlinear component analysis”, Neural </a:t>
            </a:r>
            <a:r>
              <a:rPr lang="en-US" b="1" dirty="0" err="1" smtClean="0">
                <a:solidFill>
                  <a:schemeClr val="bg1"/>
                </a:solidFill>
              </a:rPr>
              <a:t>Comput</a:t>
            </a:r>
            <a:r>
              <a:rPr lang="en-US" b="1" dirty="0" smtClean="0">
                <a:solidFill>
                  <a:schemeClr val="bg1"/>
                </a:solidFill>
              </a:rPr>
              <a:t>., 2001</a:t>
            </a:r>
          </a:p>
        </p:txBody>
      </p:sp>
    </p:spTree>
    <p:extLst>
      <p:ext uri="{BB962C8B-B14F-4D97-AF65-F5344CB8AC3E}">
        <p14:creationId xmlns:p14="http://schemas.microsoft.com/office/powerpoint/2010/main" val="3890778899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8662" y="2330449"/>
            <a:ext cx="7730838" cy="89845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800" b="1" dirty="0" smtClean="0">
                <a:solidFill>
                  <a:schemeClr val="bg1"/>
                </a:solidFill>
              </a:rPr>
              <a:t> Thank you!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29320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A lot of data analysis or machine learning tasks involve classification of data clouds or prediction of incoming data point.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 Machine Learning: Enable computers to learn without being explicitly programmed.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Unsupervised Learning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Supervised Learning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2" y="3657600"/>
            <a:ext cx="3404382" cy="2926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306" y="3657600"/>
            <a:ext cx="3399557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784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Data-space Clustering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25996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Clustering: Unsupervised partitioning of data observations into self-similar regions.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Traditional clustering method: 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Centroid-based clustering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Hierarchical clustering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Distribution-based clustering…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3864438"/>
            <a:ext cx="3600450" cy="2657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4" y="3870153"/>
            <a:ext cx="4494509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142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Data-space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38533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Problem formulation: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N data vectors in D-dimension space: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Given K cluster centers the within-cluster scatter matrix is defined as: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where the binary variable        indicates the membership of data point       to cluster k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726357"/>
              </p:ext>
            </p:extLst>
          </p:nvPr>
        </p:nvGraphicFramePr>
        <p:xfrm>
          <a:off x="3025775" y="2149475"/>
          <a:ext cx="23336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4" imgW="1549080" imgH="241200" progId="Equation.3">
                  <p:embed/>
                </p:oleObj>
              </mc:Choice>
              <mc:Fallback>
                <p:oleObj name="Equation" r:id="rId4" imgW="15490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2149475"/>
                        <a:ext cx="2333625" cy="417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295884"/>
              </p:ext>
            </p:extLst>
          </p:nvPr>
        </p:nvGraphicFramePr>
        <p:xfrm>
          <a:off x="2481263" y="3325813"/>
          <a:ext cx="34242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2" name="Equation" r:id="rId6" imgW="2273040" imgH="431640" progId="Equation.3">
                  <p:embed/>
                </p:oleObj>
              </mc:Choice>
              <mc:Fallback>
                <p:oleObj name="Equation" r:id="rId6" imgW="22730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325813"/>
                        <a:ext cx="3424237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606158"/>
              </p:ext>
            </p:extLst>
          </p:nvPr>
        </p:nvGraphicFramePr>
        <p:xfrm>
          <a:off x="4029075" y="4275138"/>
          <a:ext cx="3063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3" name="Equation" r:id="rId8" imgW="203040" imgH="228600" progId="Equation.3">
                  <p:embed/>
                </p:oleObj>
              </mc:Choice>
              <mc:Fallback>
                <p:oleObj name="Equation" r:id="rId8" imgW="2030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4275138"/>
                        <a:ext cx="306388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140740"/>
              </p:ext>
            </p:extLst>
          </p:nvPr>
        </p:nvGraphicFramePr>
        <p:xfrm>
          <a:off x="1724025" y="4656154"/>
          <a:ext cx="2682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4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656154"/>
                        <a:ext cx="268288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52275"/>
              </p:ext>
            </p:extLst>
          </p:nvPr>
        </p:nvGraphicFramePr>
        <p:xfrm>
          <a:off x="2524268" y="5118116"/>
          <a:ext cx="16462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5" name="Equation" r:id="rId12" imgW="1091880" imgH="444240" progId="Equation.3">
                  <p:embed/>
                </p:oleObj>
              </mc:Choice>
              <mc:Fallback>
                <p:oleObj name="Equation" r:id="rId12" imgW="109188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268" y="5118116"/>
                        <a:ext cx="1646238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29927"/>
              </p:ext>
            </p:extLst>
          </p:nvPr>
        </p:nvGraphicFramePr>
        <p:xfrm>
          <a:off x="4732481" y="5118116"/>
          <a:ext cx="11112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6" name="Equation" r:id="rId14" imgW="736560" imgH="431640" progId="Equation.3">
                  <p:embed/>
                </p:oleObj>
              </mc:Choice>
              <mc:Fallback>
                <p:oleObj name="Equation" r:id="rId14" imgW="7365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481" y="5118116"/>
                        <a:ext cx="1111250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9063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Data-space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38708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Data-space clustering criterion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bg1"/>
                </a:solidFill>
              </a:rPr>
              <a:t>sum-of-squares; measure of compactness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K-means, mean shift and so forth… 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The partition of data set is solved by the optimization problem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NP-hard problem… heuristic algorithms such as Lloyd’s algorithm: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Initialize centroid for given number of clusters k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Assign each data point to the “nearest” mean(</a:t>
            </a:r>
            <a:r>
              <a:rPr lang="en-US" sz="1600" b="1" dirty="0" err="1" smtClean="0">
                <a:solidFill>
                  <a:schemeClr val="bg1"/>
                </a:solidFill>
              </a:rPr>
              <a:t>Voronoi</a:t>
            </a:r>
            <a:r>
              <a:rPr lang="en-US" sz="1600" b="1" dirty="0" smtClean="0">
                <a:solidFill>
                  <a:schemeClr val="bg1"/>
                </a:solidFill>
              </a:rPr>
              <a:t> diagram)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Update centroids of each clusters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12868"/>
              </p:ext>
            </p:extLst>
          </p:nvPr>
        </p:nvGraphicFramePr>
        <p:xfrm>
          <a:off x="3503613" y="2943225"/>
          <a:ext cx="1778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3" imgW="1180800" imgH="304560" progId="Equation.3">
                  <p:embed/>
                </p:oleObj>
              </mc:Choice>
              <mc:Fallback>
                <p:oleObj name="Equation" r:id="rId3" imgW="118080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943225"/>
                        <a:ext cx="1778000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867062" y="5172489"/>
            <a:ext cx="7730838" cy="159937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" y="5334000"/>
            <a:ext cx="1181100" cy="114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7" y="5334000"/>
            <a:ext cx="1323975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424" y="5334000"/>
            <a:ext cx="1323975" cy="114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62" y="5334000"/>
            <a:ext cx="1323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1773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Data-space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31885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Drawbacks of Data-space clustering: 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linear separation boundaries.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prefer similar size of each cluster.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equally weighted in each dimension.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number of clusters, K, has to be determined at the beginning.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might stuck into a local minimum.</a:t>
            </a:r>
          </a:p>
          <a:p>
            <a:pPr marL="742950" lvl="1" indent="-28575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sensitive to initialization and outliers.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7062" y="4668487"/>
            <a:ext cx="7730838" cy="75713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Feature-space clustering is proposed to address </a:t>
            </a:r>
            <a:r>
              <a:rPr lang="en-US" b="1" dirty="0" smtClean="0">
                <a:solidFill>
                  <a:srgbClr val="FF0000"/>
                </a:solidFill>
              </a:rPr>
              <a:t>those problems, </a:t>
            </a:r>
            <a:r>
              <a:rPr lang="en-US" b="1" dirty="0" smtClean="0">
                <a:solidFill>
                  <a:schemeClr val="bg1"/>
                </a:solidFill>
              </a:rPr>
              <a:t>hopefully…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9434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Feature-space </a:t>
            </a:r>
            <a:r>
              <a:rPr lang="en-US" dirty="0">
                <a:solidFill>
                  <a:srgbClr val="FFC000"/>
                </a:solidFill>
              </a:rPr>
              <a:t>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394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Same story as in Kernel PCA that everyone can recite…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8600"/>
              </p:ext>
            </p:extLst>
          </p:nvPr>
        </p:nvGraphicFramePr>
        <p:xfrm>
          <a:off x="2330450" y="1757363"/>
          <a:ext cx="19494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3" imgW="787320" imgH="203040" progId="Equation.3">
                  <p:embed/>
                </p:oleObj>
              </mc:Choice>
              <mc:Fallback>
                <p:oleObj name="Equation" r:id="rId3" imgW="7873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1757363"/>
                        <a:ext cx="1949450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989189"/>
              </p:ext>
            </p:extLst>
          </p:nvPr>
        </p:nvGraphicFramePr>
        <p:xfrm>
          <a:off x="5132388" y="1800225"/>
          <a:ext cx="1163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5" imgW="469800" imgH="177480" progId="Equation.3">
                  <p:embed/>
                </p:oleObj>
              </mc:Choice>
              <mc:Fallback>
                <p:oleObj name="Equation" r:id="rId5" imgW="469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1800225"/>
                        <a:ext cx="1163637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12" y="2425065"/>
            <a:ext cx="475488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9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Feature-space Clustering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062" y="1264753"/>
            <a:ext cx="7730838" cy="394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Computation in feature space, utilizing the kernel trick: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157217"/>
              </p:ext>
            </p:extLst>
          </p:nvPr>
        </p:nvGraphicFramePr>
        <p:xfrm>
          <a:off x="1698625" y="1792288"/>
          <a:ext cx="49736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4" name="Equation" r:id="rId3" imgW="3301920" imgH="431640" progId="Equation.3">
                  <p:embed/>
                </p:oleObj>
              </mc:Choice>
              <mc:Fallback>
                <p:oleObj name="Equation" r:id="rId3" imgW="3301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792288"/>
                        <a:ext cx="4973638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096080"/>
              </p:ext>
            </p:extLst>
          </p:nvPr>
        </p:nvGraphicFramePr>
        <p:xfrm>
          <a:off x="1889125" y="2763838"/>
          <a:ext cx="45910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5" name="Equation" r:id="rId5" imgW="3047760" imgH="431640" progId="Equation.3">
                  <p:embed/>
                </p:oleObj>
              </mc:Choice>
              <mc:Fallback>
                <p:oleObj name="Equation" r:id="rId5" imgW="30477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763838"/>
                        <a:ext cx="4591050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7062" y="3674578"/>
            <a:ext cx="7730838" cy="394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Using the Mercer Kernels, the Gram Matrix is: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84724"/>
              </p:ext>
            </p:extLst>
          </p:nvPr>
        </p:nvGraphicFramePr>
        <p:xfrm>
          <a:off x="2243138" y="4069238"/>
          <a:ext cx="35575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Equation" r:id="rId7" imgW="2361960" imgH="241200" progId="Equation.3">
                  <p:embed/>
                </p:oleObj>
              </mc:Choice>
              <mc:Fallback>
                <p:oleObj name="Equation" r:id="rId7" imgW="23619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4069238"/>
                        <a:ext cx="3557587" cy="417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6587" y="4493728"/>
            <a:ext cx="7730838" cy="180664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Denote the term:</a:t>
            </a: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-1143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then: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43221"/>
              </p:ext>
            </p:extLst>
          </p:nvPr>
        </p:nvGraphicFramePr>
        <p:xfrm>
          <a:off x="2157413" y="4888388"/>
          <a:ext cx="40941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Equation" r:id="rId9" imgW="2717640" imgH="444240" progId="Equation.3">
                  <p:embed/>
                </p:oleObj>
              </mc:Choice>
              <mc:Fallback>
                <p:oleObj name="Equation" r:id="rId9" imgW="27176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4888388"/>
                        <a:ext cx="4094162" cy="76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761631"/>
              </p:ext>
            </p:extLst>
          </p:nvPr>
        </p:nvGraphicFramePr>
        <p:xfrm>
          <a:off x="2884488" y="5773738"/>
          <a:ext cx="2295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Equation" r:id="rId11" imgW="1523880" imgH="431640" progId="Equation.3">
                  <p:embed/>
                </p:oleObj>
              </mc:Choice>
              <mc:Fallback>
                <p:oleObj name="Equation" r:id="rId11" imgW="15238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5773738"/>
                        <a:ext cx="2295525" cy="74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2650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136704</TotalTime>
  <Words>1398</Words>
  <Application>Microsoft Office PowerPoint</Application>
  <PresentationFormat>On-screen Show (4:3)</PresentationFormat>
  <Paragraphs>188</Paragraphs>
  <Slides>26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1_Blank Presentation</vt:lpstr>
      <vt:lpstr>Equation</vt:lpstr>
      <vt:lpstr>Mercer Kernel-Based Clustering in Feature Space For Math6397 Prof. Azencott</vt:lpstr>
      <vt:lpstr>Content</vt:lpstr>
      <vt:lpstr>Problem Statement</vt:lpstr>
      <vt:lpstr>Data-space Clustering</vt:lpstr>
      <vt:lpstr>Data-space Clustering</vt:lpstr>
      <vt:lpstr>Data-space Clustering</vt:lpstr>
      <vt:lpstr>Data-space Clustering</vt:lpstr>
      <vt:lpstr>Feature-space Clustering</vt:lpstr>
      <vt:lpstr>Feature-space Clustering</vt:lpstr>
      <vt:lpstr>Feature-space Clustering</vt:lpstr>
      <vt:lpstr>Feature-space Clustering</vt:lpstr>
      <vt:lpstr>Feature-space Clustering</vt:lpstr>
      <vt:lpstr>Feature-space Clustering</vt:lpstr>
      <vt:lpstr>Stochastic Optimization</vt:lpstr>
      <vt:lpstr>Stochastic Optimization</vt:lpstr>
      <vt:lpstr>Stochastic Optimization</vt:lpstr>
      <vt:lpstr>Stochastic Search</vt:lpstr>
      <vt:lpstr>Simulated Annealing</vt:lpstr>
      <vt:lpstr>Nonparametric Clustering</vt:lpstr>
      <vt:lpstr>Nonparametric Clustering</vt:lpstr>
      <vt:lpstr>Nonparametric Clustering</vt:lpstr>
      <vt:lpstr>Results and Discussion</vt:lpstr>
      <vt:lpstr>Results and Discussion</vt:lpstr>
      <vt:lpstr>Results and Discussion</vt:lpstr>
      <vt:lpstr>References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</dc:creator>
  <cp:lastModifiedBy>admin</cp:lastModifiedBy>
  <cp:revision>3983</cp:revision>
  <dcterms:created xsi:type="dcterms:W3CDTF">2012-08-01T15:13:12Z</dcterms:created>
  <dcterms:modified xsi:type="dcterms:W3CDTF">2014-05-05T03:47:09Z</dcterms:modified>
</cp:coreProperties>
</file>