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65" r:id="rId3"/>
    <p:sldId id="310" r:id="rId4"/>
    <p:sldId id="313" r:id="rId5"/>
    <p:sldId id="320" r:id="rId6"/>
    <p:sldId id="312" r:id="rId7"/>
    <p:sldId id="321" r:id="rId8"/>
    <p:sldId id="322" r:id="rId9"/>
    <p:sldId id="323" r:id="rId10"/>
    <p:sldId id="324" r:id="rId11"/>
    <p:sldId id="314" r:id="rId12"/>
    <p:sldId id="325" r:id="rId13"/>
    <p:sldId id="315" r:id="rId14"/>
    <p:sldId id="326" r:id="rId15"/>
    <p:sldId id="327" r:id="rId16"/>
    <p:sldId id="328" r:id="rId17"/>
    <p:sldId id="329" r:id="rId18"/>
    <p:sldId id="331" r:id="rId19"/>
    <p:sldId id="332" r:id="rId20"/>
    <p:sldId id="334" r:id="rId21"/>
    <p:sldId id="340" r:id="rId22"/>
    <p:sldId id="318" r:id="rId23"/>
    <p:sldId id="337" r:id="rId24"/>
    <p:sldId id="333" r:id="rId25"/>
    <p:sldId id="338" r:id="rId26"/>
    <p:sldId id="339" r:id="rId27"/>
    <p:sldId id="341" r:id="rId28"/>
    <p:sldId id="342" r:id="rId29"/>
    <p:sldId id="319" r:id="rId30"/>
  </p:sldIdLst>
  <p:sldSz cx="12188825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4/24/2014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4/24/2014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7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4/24/2014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4/24/2014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4/24/2014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4/24/2014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4/24/2014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4/24/2014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 Vector Clustering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/>
              <a:t>Asa</a:t>
            </a:r>
            <a:r>
              <a:rPr lang="en-US" b="1" dirty="0"/>
              <a:t> </a:t>
            </a:r>
            <a:r>
              <a:rPr lang="en-US" b="1" dirty="0" smtClean="0"/>
              <a:t>Ben-</a:t>
            </a:r>
            <a:r>
              <a:rPr lang="en-US" b="1" dirty="0" err="1" smtClean="0"/>
              <a:t>Hur</a:t>
            </a:r>
            <a:r>
              <a:rPr lang="en-US" b="1" dirty="0" smtClean="0"/>
              <a:t>, </a:t>
            </a:r>
            <a:r>
              <a:rPr lang="en-US" b="1" dirty="0"/>
              <a:t>David </a:t>
            </a:r>
            <a:r>
              <a:rPr lang="en-US" b="1" dirty="0" smtClean="0"/>
              <a:t>Horn, </a:t>
            </a:r>
            <a:r>
              <a:rPr lang="en-US" b="1" dirty="0" err="1"/>
              <a:t>Hava</a:t>
            </a:r>
            <a:r>
              <a:rPr lang="en-US" b="1" dirty="0"/>
              <a:t> T. </a:t>
            </a:r>
            <a:r>
              <a:rPr lang="en-US" b="1" dirty="0" err="1" smtClean="0"/>
              <a:t>Siegelmann</a:t>
            </a:r>
            <a:r>
              <a:rPr lang="en-US" b="1" dirty="0" smtClean="0"/>
              <a:t>, </a:t>
            </a:r>
            <a:r>
              <a:rPr lang="en-US" b="1" dirty="0"/>
              <a:t>Vladimir Vapnik</a:t>
            </a:r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10437812" y="5867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Zhuo Liu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1612" y="1143000"/>
            <a:ext cx="5334000" cy="5105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5953906" y="1121019"/>
            <a:ext cx="228600" cy="228600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3644801" y="1623207"/>
            <a:ext cx="228600" cy="228600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7812375" y="4436892"/>
            <a:ext cx="228600" cy="228600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2771347" y="4430737"/>
            <a:ext cx="228600" cy="228600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5161426" y="2322048"/>
            <a:ext cx="247186" cy="22860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3883121" y="3020744"/>
            <a:ext cx="247186" cy="22860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5408612" y="3615396"/>
            <a:ext cx="247186" cy="22860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6058913" y="2818815"/>
            <a:ext cx="247186" cy="22860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4385487" y="4072596"/>
            <a:ext cx="247186" cy="22860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28"/>
          <p:cNvSpPr/>
          <p:nvPr/>
        </p:nvSpPr>
        <p:spPr>
          <a:xfrm>
            <a:off x="4313933" y="5177496"/>
            <a:ext cx="247186" cy="22860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29"/>
          <p:cNvSpPr/>
          <p:nvPr/>
        </p:nvSpPr>
        <p:spPr>
          <a:xfrm>
            <a:off x="5189817" y="5090158"/>
            <a:ext cx="247186" cy="22860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5231840" y="4588410"/>
            <a:ext cx="247186" cy="22860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6182506" y="3615396"/>
            <a:ext cx="247186" cy="22860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5953906" y="4075527"/>
            <a:ext cx="247186" cy="22860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lus 33"/>
          <p:cNvSpPr/>
          <p:nvPr/>
        </p:nvSpPr>
        <p:spPr>
          <a:xfrm>
            <a:off x="6036798" y="5071989"/>
            <a:ext cx="247186" cy="22860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6533026" y="4181034"/>
            <a:ext cx="247186" cy="22860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lus 35"/>
          <p:cNvSpPr/>
          <p:nvPr/>
        </p:nvSpPr>
        <p:spPr>
          <a:xfrm>
            <a:off x="6777452" y="2785696"/>
            <a:ext cx="247186" cy="22860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lus 36"/>
          <p:cNvSpPr/>
          <p:nvPr/>
        </p:nvSpPr>
        <p:spPr>
          <a:xfrm>
            <a:off x="7304953" y="3843996"/>
            <a:ext cx="247186" cy="22860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37"/>
          <p:cNvSpPr/>
          <p:nvPr/>
        </p:nvSpPr>
        <p:spPr>
          <a:xfrm>
            <a:off x="6990226" y="4545037"/>
            <a:ext cx="247186" cy="22860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lus 38"/>
          <p:cNvSpPr/>
          <p:nvPr/>
        </p:nvSpPr>
        <p:spPr>
          <a:xfrm>
            <a:off x="4847424" y="3249344"/>
            <a:ext cx="247186" cy="22860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lus 39"/>
          <p:cNvSpPr/>
          <p:nvPr/>
        </p:nvSpPr>
        <p:spPr>
          <a:xfrm>
            <a:off x="5532205" y="5715000"/>
            <a:ext cx="247186" cy="22860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2771347" y="1851807"/>
            <a:ext cx="228600" cy="2286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7961312" y="2310765"/>
            <a:ext cx="228600" cy="2286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6306099" y="1235319"/>
            <a:ext cx="314111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394384" y="1050653"/>
            <a:ext cx="161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 Vector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8242741" y="2438985"/>
            <a:ext cx="1204471" cy="112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394384" y="2102192"/>
            <a:ext cx="2020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Bounded Support Vector </a:t>
            </a:r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6470418" y="3729696"/>
            <a:ext cx="314111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569205" y="3545030"/>
            <a:ext cx="161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Inner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Domain Description (SVDD)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Wolfe dual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m:rPr>
                          <m:nor/>
                        </m:rPr>
                        <a:rPr lang="en-US" dirty="0"/>
                        <m:t>Φ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dirty="0"/>
                        <m:t>Φ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with constraints: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Now, we can introduce kernel function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Φ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dirty="0"/>
                        <m:t>Φ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How does different kernel work?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35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3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85800"/>
          </a:xfrm>
        </p:spPr>
        <p:txBody>
          <a:bodyPr/>
          <a:lstStyle/>
          <a:p>
            <a:r>
              <a:rPr lang="en-US" dirty="0" smtClean="0"/>
              <a:t>Polynomial Kernel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522413" y="1080868"/>
                <a:ext cx="4416552" cy="90033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2413" y="1080868"/>
                <a:ext cx="4416552" cy="90033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1981200"/>
            <a:ext cx="11299370" cy="4378754"/>
          </a:xfrm>
        </p:spPr>
      </p:pic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85800"/>
          </a:xfrm>
        </p:spPr>
        <p:txBody>
          <a:bodyPr/>
          <a:lstStyle/>
          <a:p>
            <a:r>
              <a:rPr lang="en-US" dirty="0" smtClean="0"/>
              <a:t>Gaussian Kernel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522413" y="1080868"/>
                <a:ext cx="4416552" cy="90033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𝑒𝑥𝑝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2413" y="1080868"/>
                <a:ext cx="4416552" cy="90033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9" y="2362200"/>
            <a:ext cx="11981867" cy="3810000"/>
          </a:xfrm>
        </p:spPr>
      </p:pic>
    </p:spTree>
    <p:extLst>
      <p:ext uri="{BB962C8B-B14F-4D97-AF65-F5344CB8AC3E}">
        <p14:creationId xmlns:p14="http://schemas.microsoft.com/office/powerpoint/2010/main" val="30764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Assignment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Generating adjacency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has component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with value either 0 or 1</a:t>
                </a:r>
              </a:p>
              <a:p>
                <a:r>
                  <a:rPr lang="en-US" dirty="0" smtClean="0"/>
                  <a:t>0: line segment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cross out the sphere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1: </a:t>
                </a:r>
                <a:r>
                  <a:rPr lang="en-US" dirty="0"/>
                  <a:t>line segment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always in the </a:t>
                </a:r>
                <a:r>
                  <a:rPr lang="en-US" dirty="0"/>
                  <a:t>sphere</a:t>
                </a:r>
                <a:endParaRPr lang="en-US" dirty="0" smtClean="0"/>
              </a:p>
              <a:p>
                <a:r>
                  <a:rPr lang="en-US" dirty="0" smtClean="0"/>
                  <a:t>Clustering based on </a:t>
                </a:r>
                <a:r>
                  <a:rPr lang="en-US" dirty="0"/>
                  <a:t>g</a:t>
                </a:r>
                <a:r>
                  <a:rPr lang="en-US" dirty="0" smtClean="0"/>
                  <a:t>raph-based model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35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90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urved Connector 3"/>
          <p:cNvCxnSpPr/>
          <p:nvPr/>
        </p:nvCxnSpPr>
        <p:spPr>
          <a:xfrm flipV="1">
            <a:off x="531812" y="1480625"/>
            <a:ext cx="4114800" cy="21336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531812" y="169628"/>
            <a:ext cx="6794394" cy="3411772"/>
          </a:xfrm>
          <a:custGeom>
            <a:avLst/>
            <a:gdLst>
              <a:gd name="connsiteX0" fmla="*/ 0 w 6794394"/>
              <a:gd name="connsiteY0" fmla="*/ 3411772 h 3411772"/>
              <a:gd name="connsiteX1" fmla="*/ 2307102 w 6794394"/>
              <a:gd name="connsiteY1" fmla="*/ 21459 h 3411772"/>
              <a:gd name="connsiteX2" fmla="*/ 6541477 w 6794394"/>
              <a:gd name="connsiteY2" fmla="*/ 2033139 h 3411772"/>
              <a:gd name="connsiteX3" fmla="*/ 6077243 w 6794394"/>
              <a:gd name="connsiteY3" fmla="*/ 3397705 h 3411772"/>
              <a:gd name="connsiteX4" fmla="*/ 4135902 w 6794394"/>
              <a:gd name="connsiteY4" fmla="*/ 1287551 h 3411772"/>
              <a:gd name="connsiteX5" fmla="*/ 4135902 w 6794394"/>
              <a:gd name="connsiteY5" fmla="*/ 1287551 h 341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4394" h="3411772">
                <a:moveTo>
                  <a:pt x="0" y="3411772"/>
                </a:moveTo>
                <a:cubicBezTo>
                  <a:pt x="608428" y="1831501"/>
                  <a:pt x="1216856" y="251231"/>
                  <a:pt x="2307102" y="21459"/>
                </a:cubicBezTo>
                <a:cubicBezTo>
                  <a:pt x="3397348" y="-208313"/>
                  <a:pt x="5913120" y="1470431"/>
                  <a:pt x="6541477" y="2033139"/>
                </a:cubicBezTo>
                <a:cubicBezTo>
                  <a:pt x="7169834" y="2595847"/>
                  <a:pt x="6478172" y="3521970"/>
                  <a:pt x="6077243" y="3397705"/>
                </a:cubicBezTo>
                <a:cubicBezTo>
                  <a:pt x="5676314" y="3273440"/>
                  <a:pt x="4135902" y="1287551"/>
                  <a:pt x="4135902" y="1287551"/>
                </a:cubicBezTo>
                <a:lnTo>
                  <a:pt x="4135902" y="128755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93812" y="2743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55407" y="22045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27212" y="243312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05509" y="207498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51612" y="261190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42012" y="230358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1812" y="4114800"/>
                <a:ext cx="3124200" cy="1658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4114800"/>
                <a:ext cx="3124200" cy="16589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29009" y="4071465"/>
                <a:ext cx="4603803" cy="1636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𝐿𝑎𝑝𝑙𝑎𝑐𝑖𝑎𝑛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09" y="4071465"/>
                <a:ext cx="4603803" cy="16368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066212" y="4071465"/>
                <a:ext cx="2895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Second Smallest Eigenvalue for </a:t>
                </a:r>
                <a:r>
                  <a:rPr lang="en-US" dirty="0" err="1" smtClean="0"/>
                  <a:t>Laplacian</a:t>
                </a:r>
                <a:r>
                  <a:rPr lang="en-US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So there are two clusters.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212" y="4071465"/>
                <a:ext cx="289560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684" t="-3046" r="-1263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50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0812" y="76200"/>
            <a:ext cx="1981199" cy="6858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2" y="101991"/>
            <a:ext cx="8311386" cy="65981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953000"/>
                <a:ext cx="2208212" cy="708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0"/>
                <a:ext cx="2208212" cy="708271"/>
              </a:xfrm>
              <a:prstGeom prst="rect">
                <a:avLst/>
              </a:prstGeom>
              <a:blipFill rotWithShape="0">
                <a:blip r:embed="rId3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7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BSVs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 real data, clusters are usually not as well separated as in previous example, so we need to allow some BSVs.</a:t>
                </a:r>
              </a:p>
              <a:p>
                <a:r>
                  <a:rPr lang="en-US" dirty="0" smtClean="0"/>
                  <a:t>BSVs are assigned to the </a:t>
                </a:r>
                <a:r>
                  <a:rPr lang="en-US" dirty="0"/>
                  <a:t>cluster that they are closest </a:t>
                </a:r>
                <a:r>
                  <a:rPr lang="en-US" dirty="0" smtClean="0"/>
                  <a:t>to.</a:t>
                </a:r>
              </a:p>
              <a:p>
                <a:r>
                  <a:rPr lang="en-US" dirty="0" smtClean="0"/>
                  <a:t>An important parameter - </a:t>
                </a:r>
                <a:r>
                  <a:rPr lang="en-US" dirty="0"/>
                  <a:t>upper bound on the fraction </a:t>
                </a:r>
                <a:r>
                  <a:rPr lang="en-US" dirty="0" smtClean="0"/>
                  <a:t>of BSVs: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𝑁𝐶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is number of points,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is the coefficient for penalty term.</a:t>
                </a:r>
              </a:p>
              <a:p>
                <a:r>
                  <a:rPr lang="en-US" dirty="0"/>
                  <a:t>Asymptotically (for </a:t>
                </a:r>
                <a:r>
                  <a:rPr lang="en-US" dirty="0" smtClean="0"/>
                  <a:t>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), </a:t>
                </a:r>
                <a:r>
                  <a:rPr lang="en-US" dirty="0"/>
                  <a:t>the fraction of outliers tends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i="1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35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08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0"/>
            <a:ext cx="9144001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with BSVs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3" y="533400"/>
            <a:ext cx="10191254" cy="6324600"/>
          </a:xfrm>
        </p:spPr>
      </p:pic>
    </p:spTree>
    <p:extLst>
      <p:ext uri="{BB962C8B-B14F-4D97-AF65-F5344CB8AC3E}">
        <p14:creationId xmlns:p14="http://schemas.microsoft.com/office/powerpoint/2010/main" val="116350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762000"/>
            <a:ext cx="9144001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Clusters with Overlapping Density Functions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447800"/>
            <a:ext cx="10589044" cy="4862011"/>
          </a:xfrm>
        </p:spPr>
      </p:pic>
    </p:spTree>
    <p:extLst>
      <p:ext uri="{BB962C8B-B14F-4D97-AF65-F5344CB8AC3E}">
        <p14:creationId xmlns:p14="http://schemas.microsoft.com/office/powerpoint/2010/main" val="427080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rouping </a:t>
            </a:r>
            <a:r>
              <a:rPr lang="en-US" dirty="0"/>
              <a:t>a set of objects </a:t>
            </a:r>
            <a:r>
              <a:rPr lang="en-US" dirty="0" smtClean="0"/>
              <a:t>which </a:t>
            </a:r>
            <a:r>
              <a:rPr lang="en-US" dirty="0"/>
              <a:t>are </a:t>
            </a:r>
            <a:r>
              <a:rPr lang="en-US" dirty="0" smtClean="0"/>
              <a:t>similar</a:t>
            </a:r>
          </a:p>
          <a:p>
            <a:r>
              <a:rPr lang="en-US" dirty="0" smtClean="0"/>
              <a:t>Similarity: distance, density, statistical distribution</a:t>
            </a:r>
          </a:p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388701" y="4085822"/>
            <a:ext cx="3657599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953627" y="4858554"/>
            <a:ext cx="1447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50770" y="4851040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83529" y="4502240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12986" y="5534695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16066" y="5150474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86580" y="5071051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8478" y="4191000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34297" y="4899334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706720" y="5302874"/>
            <a:ext cx="152400" cy="152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40132" y="5486400"/>
            <a:ext cx="152400" cy="152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93036" y="5074275"/>
            <a:ext cx="152400" cy="152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14289" y="5168721"/>
            <a:ext cx="152400" cy="152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14775" y="5458495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782214" y="5715000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62780" y="5638800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79370" y="4575219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22526" y="5391954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256212" y="4898263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87348" y="5638800"/>
            <a:ext cx="152400" cy="152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55973" y="5213794"/>
            <a:ext cx="152400" cy="152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61942" y="4549460"/>
            <a:ext cx="152400" cy="152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895583" y="4974463"/>
            <a:ext cx="152400" cy="152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on Iris 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3" y="1904999"/>
            <a:ext cx="9448799" cy="4114801"/>
          </a:xfrm>
        </p:spPr>
        <p:txBody>
          <a:bodyPr>
            <a:normAutofit fontScale="70000" lnSpcReduction="20000"/>
          </a:bodyPr>
          <a:lstStyle/>
          <a:p>
            <a:pPr marL="285750" indent="-285750"/>
            <a:r>
              <a:rPr lang="en-US" dirty="0"/>
              <a:t>There are three types of flowers, represented by 50 instances </a:t>
            </a:r>
            <a:r>
              <a:rPr lang="en-US" dirty="0" smtClean="0"/>
              <a:t>each</a:t>
            </a:r>
            <a:endParaRPr lang="en-US" dirty="0"/>
          </a:p>
          <a:p>
            <a:pPr marL="285750" indent="-285750"/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two principal </a:t>
            </a:r>
            <a:r>
              <a:rPr lang="en-US" dirty="0" smtClean="0"/>
              <a:t>components space: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1</a:t>
            </a:r>
            <a:r>
              <a:rPr lang="en-US" dirty="0"/>
              <a:t>. </a:t>
            </a:r>
            <a:r>
              <a:rPr lang="en-US" i="1" dirty="0"/>
              <a:t>q </a:t>
            </a:r>
            <a:r>
              <a:rPr lang="en-US" dirty="0"/>
              <a:t>= 6 </a:t>
            </a:r>
            <a:r>
              <a:rPr lang="en-US" i="1" dirty="0"/>
              <a:t>p </a:t>
            </a:r>
            <a:r>
              <a:rPr lang="en-US" dirty="0"/>
              <a:t>= </a:t>
            </a:r>
            <a:r>
              <a:rPr lang="en-US" dirty="0" smtClean="0"/>
              <a:t>0</a:t>
            </a:r>
            <a:r>
              <a:rPr lang="en-US" i="1" dirty="0" smtClean="0"/>
              <a:t>.</a:t>
            </a:r>
            <a:r>
              <a:rPr lang="en-US" dirty="0" smtClean="0"/>
              <a:t>6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2</a:t>
            </a:r>
            <a:r>
              <a:rPr lang="en-US" dirty="0"/>
              <a:t>. the third cluster split into </a:t>
            </a:r>
            <a:r>
              <a:rPr lang="en-US" dirty="0" smtClean="0"/>
              <a:t>two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3</a:t>
            </a:r>
            <a:r>
              <a:rPr lang="en-US" dirty="0"/>
              <a:t>. When these two clusters are considered together, the result is </a:t>
            </a:r>
            <a:r>
              <a:rPr lang="en-US" dirty="0" smtClean="0"/>
              <a:t>2 misclassifications</a:t>
            </a:r>
            <a:endParaRPr lang="en-US" dirty="0"/>
          </a:p>
          <a:p>
            <a:pPr marL="285750" indent="-285750"/>
            <a:r>
              <a:rPr lang="en-US" dirty="0" smtClean="0"/>
              <a:t>First three principal component space: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1</a:t>
            </a:r>
            <a:r>
              <a:rPr lang="en-US" dirty="0"/>
              <a:t>. </a:t>
            </a:r>
            <a:r>
              <a:rPr lang="en-US" i="1" dirty="0"/>
              <a:t>q </a:t>
            </a:r>
            <a:r>
              <a:rPr lang="en-US" dirty="0"/>
              <a:t>= 7</a:t>
            </a:r>
            <a:r>
              <a:rPr lang="en-US" i="1" dirty="0"/>
              <a:t>.</a:t>
            </a:r>
            <a:r>
              <a:rPr lang="en-US" dirty="0"/>
              <a:t>0 </a:t>
            </a:r>
            <a:r>
              <a:rPr lang="en-US" i="1" dirty="0"/>
              <a:t>p </a:t>
            </a:r>
            <a:r>
              <a:rPr lang="en-US" dirty="0"/>
              <a:t>= </a:t>
            </a:r>
            <a:r>
              <a:rPr lang="en-US" dirty="0" smtClean="0"/>
              <a:t>0</a:t>
            </a:r>
            <a:r>
              <a:rPr lang="en-US" i="1" dirty="0" smtClean="0"/>
              <a:t>.</a:t>
            </a:r>
            <a:r>
              <a:rPr lang="en-US" dirty="0" smtClean="0"/>
              <a:t>70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2</a:t>
            </a:r>
            <a:r>
              <a:rPr lang="en-US" dirty="0"/>
              <a:t>. four </a:t>
            </a:r>
            <a:r>
              <a:rPr lang="en-US" dirty="0" smtClean="0"/>
              <a:t>misclassifications</a:t>
            </a:r>
            <a:endParaRPr lang="en-US" dirty="0"/>
          </a:p>
          <a:p>
            <a:pPr marL="285750" indent="-285750"/>
            <a:r>
              <a:rPr lang="en-US" dirty="0" smtClean="0"/>
              <a:t>First four </a:t>
            </a:r>
            <a:r>
              <a:rPr lang="en-US" dirty="0"/>
              <a:t>principal </a:t>
            </a:r>
            <a:r>
              <a:rPr lang="en-US" dirty="0" smtClean="0"/>
              <a:t>component space: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 smtClean="0"/>
              <a:t>       1</a:t>
            </a:r>
            <a:r>
              <a:rPr lang="en-US" dirty="0"/>
              <a:t>. </a:t>
            </a:r>
            <a:r>
              <a:rPr lang="en-US" i="1" dirty="0"/>
              <a:t>q </a:t>
            </a:r>
            <a:r>
              <a:rPr lang="en-US" dirty="0"/>
              <a:t>= 9</a:t>
            </a:r>
            <a:r>
              <a:rPr lang="en-US" i="1" dirty="0"/>
              <a:t>.</a:t>
            </a:r>
            <a:r>
              <a:rPr lang="en-US" dirty="0"/>
              <a:t>0 </a:t>
            </a:r>
            <a:r>
              <a:rPr lang="en-US" i="1" dirty="0"/>
              <a:t>p </a:t>
            </a:r>
            <a:r>
              <a:rPr lang="en-US" dirty="0"/>
              <a:t>= </a:t>
            </a:r>
            <a:r>
              <a:rPr lang="en-US" dirty="0" smtClean="0"/>
              <a:t>0</a:t>
            </a:r>
            <a:r>
              <a:rPr lang="en-US" i="1" dirty="0" smtClean="0"/>
              <a:t>.</a:t>
            </a:r>
            <a:r>
              <a:rPr lang="en-US" dirty="0" smtClean="0"/>
              <a:t>75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2</a:t>
            </a:r>
            <a:r>
              <a:rPr lang="en-US" dirty="0"/>
              <a:t>. 14 </a:t>
            </a:r>
            <a:r>
              <a:rPr lang="en-US" dirty="0" smtClean="0"/>
              <a:t>misclassifications</a:t>
            </a:r>
            <a:endParaRPr lang="en-US" dirty="0"/>
          </a:p>
          <a:p>
            <a:pPr marL="285750" indent="-285750"/>
            <a:r>
              <a:rPr lang="en-US" dirty="0"/>
              <a:t># of SVs: 18 in </a:t>
            </a:r>
            <a:r>
              <a:rPr lang="en-US" dirty="0" smtClean="0"/>
              <a:t>2D, </a:t>
            </a:r>
            <a:r>
              <a:rPr lang="en-US" dirty="0"/>
              <a:t>23 in </a:t>
            </a:r>
            <a:r>
              <a:rPr lang="en-US" dirty="0" smtClean="0"/>
              <a:t>3D, 34 </a:t>
            </a:r>
            <a:r>
              <a:rPr lang="en-US" dirty="0"/>
              <a:t>in </a:t>
            </a:r>
            <a:r>
              <a:rPr lang="en-US" dirty="0" smtClean="0"/>
              <a:t>4D</a:t>
            </a:r>
            <a:endParaRPr lang="en-US" dirty="0"/>
          </a:p>
          <a:p>
            <a:pPr marL="285750" indent="-285750"/>
            <a:r>
              <a:rPr lang="en-US" dirty="0"/>
              <a:t>Reason for improvement in 2d and 3d: PCA reduces </a:t>
            </a:r>
            <a:r>
              <a:rPr lang="en-US" dirty="0" smtClean="0"/>
              <a:t>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0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836301"/>
            <a:ext cx="9448800" cy="581464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690093"/>
            <a:ext cx="3581399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3306" y="160993"/>
            <a:ext cx="693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Experiment</a:t>
            </a:r>
            <a:r>
              <a:rPr lang="en-US" sz="3600" dirty="0" smtClean="0"/>
              <a:t> on Iris Data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with Other Non-Parametric </a:t>
            </a:r>
            <a:r>
              <a:rPr lang="en-US" dirty="0"/>
              <a:t>C</a:t>
            </a:r>
            <a:r>
              <a:rPr lang="en-US" dirty="0" smtClean="0"/>
              <a:t>lustering </a:t>
            </a:r>
            <a:r>
              <a:rPr lang="en-US" dirty="0"/>
              <a:t>A</a:t>
            </a:r>
            <a:r>
              <a:rPr lang="en-US" dirty="0" smtClean="0"/>
              <a:t>lgorithms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information theoretic approach of </a:t>
            </a:r>
            <a:r>
              <a:rPr lang="en-US" dirty="0" err="1"/>
              <a:t>Tishby</a:t>
            </a:r>
            <a:r>
              <a:rPr lang="en-US" dirty="0"/>
              <a:t> and </a:t>
            </a:r>
            <a:r>
              <a:rPr lang="en-US" dirty="0" err="1"/>
              <a:t>Slonim</a:t>
            </a:r>
            <a:r>
              <a:rPr lang="en-US" dirty="0"/>
              <a:t> (2001) </a:t>
            </a:r>
            <a:r>
              <a:rPr lang="en-US" dirty="0" smtClean="0"/>
              <a:t>: 5 misclassifications.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SPC algorithm of Blatt et al. (1997), when applied to the dataset in the </a:t>
            </a:r>
            <a:r>
              <a:rPr lang="en-US" dirty="0" smtClean="0"/>
              <a:t>original data-space</a:t>
            </a:r>
            <a:r>
              <a:rPr lang="en-US" dirty="0"/>
              <a:t>:</a:t>
            </a:r>
            <a:r>
              <a:rPr lang="en-US" dirty="0" smtClean="0"/>
              <a:t> 15 </a:t>
            </a:r>
            <a:r>
              <a:rPr lang="en-US" dirty="0"/>
              <a:t>misclassifications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SVC: 2 misclassification in first two PCs space</a:t>
            </a:r>
            <a:r>
              <a:rPr lang="en-US" dirty="0"/>
              <a:t>, 4</a:t>
            </a:r>
            <a:r>
              <a:rPr lang="en-US" dirty="0" smtClean="0"/>
              <a:t> </a:t>
            </a:r>
            <a:r>
              <a:rPr lang="en-US" dirty="0"/>
              <a:t>misclassification in first </a:t>
            </a:r>
            <a:r>
              <a:rPr lang="en-US" dirty="0" smtClean="0"/>
              <a:t>three PCs space.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to Choose Parameter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Starting </a:t>
                </a:r>
                <a:r>
                  <a:rPr lang="en-US" dirty="0"/>
                  <a:t>from a small value of </a:t>
                </a:r>
                <a:r>
                  <a:rPr lang="en-US" i="1" dirty="0"/>
                  <a:t>q </a:t>
                </a:r>
                <a:r>
                  <a:rPr lang="en-US" dirty="0"/>
                  <a:t>and increasing it</a:t>
                </a:r>
                <a:r>
                  <a:rPr lang="en-US" dirty="0" smtClean="0"/>
                  <a:t>. Initial value can be chosen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lim>
                              </m:limLow>
                            </m:fNam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which will result in a single cluster, so no outliers are needed, hence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Criteria </a:t>
                </a:r>
                <a:r>
                  <a:rPr lang="en-US" dirty="0" smtClean="0"/>
                  <a:t>: </a:t>
                </a:r>
                <a:r>
                  <a:rPr lang="en-US" dirty="0"/>
                  <a:t>a low number </a:t>
                </a:r>
                <a:r>
                  <a:rPr lang="en-US" dirty="0" smtClean="0"/>
                  <a:t>of SVs guarantees </a:t>
                </a:r>
                <a:r>
                  <a:rPr lang="en-US" dirty="0"/>
                  <a:t>smooth </a:t>
                </a:r>
                <a:r>
                  <a:rPr lang="en-US" dirty="0" smtClean="0"/>
                  <a:t>boundaries.</a:t>
                </a:r>
              </a:p>
              <a:p>
                <a:r>
                  <a:rPr lang="en-US" dirty="0" smtClean="0"/>
                  <a:t>If </a:t>
                </a:r>
                <a:r>
                  <a:rPr lang="en-US" dirty="0"/>
                  <a:t>the number of SVs is </a:t>
                </a:r>
                <a:r>
                  <a:rPr lang="en-US" dirty="0" smtClean="0"/>
                  <a:t>excessive, </a:t>
                </a:r>
                <a:r>
                  <a:rPr lang="en-US" dirty="0"/>
                  <a:t>or a number of singleton </a:t>
                </a:r>
                <a:r>
                  <a:rPr lang="en-US" dirty="0" smtClean="0"/>
                  <a:t>clusters form</a:t>
                </a:r>
                <a:r>
                  <a:rPr lang="en-US" dirty="0"/>
                  <a:t>, one should increase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to </a:t>
                </a:r>
                <a:r>
                  <a:rPr lang="en-US" dirty="0"/>
                  <a:t>allow </a:t>
                </a:r>
                <a:r>
                  <a:rPr lang="en-US" dirty="0" smtClean="0"/>
                  <a:t>SVs to </a:t>
                </a:r>
                <a:r>
                  <a:rPr lang="en-US" dirty="0"/>
                  <a:t>turn into </a:t>
                </a:r>
                <a:r>
                  <a:rPr lang="en-US" dirty="0" smtClean="0"/>
                  <a:t>BSVs, </a:t>
                </a:r>
                <a:r>
                  <a:rPr lang="en-US" dirty="0"/>
                  <a:t>and smooth </a:t>
                </a:r>
                <a:r>
                  <a:rPr lang="en-US" dirty="0" smtClean="0"/>
                  <a:t>cluster boundaries </a:t>
                </a:r>
                <a:r>
                  <a:rPr lang="en-US" dirty="0"/>
                  <a:t>emerge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In other words,  we need to systematically increase </a:t>
                </a:r>
                <a:r>
                  <a:rPr lang="en-US" i="1" dirty="0" smtClean="0"/>
                  <a:t>q </a:t>
                </a:r>
                <a:r>
                  <a:rPr lang="en-US" dirty="0"/>
                  <a:t>and </a:t>
                </a:r>
                <a:r>
                  <a:rPr lang="en-US" i="1" dirty="0"/>
                  <a:t>p </a:t>
                </a:r>
                <a:r>
                  <a:rPr lang="en-US" dirty="0"/>
                  <a:t>along a direction that guarantees a minimal number of SVs.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1" t="-2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9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SMO </a:t>
                </a:r>
                <a:r>
                  <a:rPr lang="en-US" dirty="0"/>
                  <a:t>algorithm </a:t>
                </a:r>
                <a:r>
                  <a:rPr lang="en-US" dirty="0" smtClean="0"/>
                  <a:t>of Platt </a:t>
                </a:r>
                <a:r>
                  <a:rPr lang="en-US" dirty="0"/>
                  <a:t>(1999</a:t>
                </a:r>
                <a:r>
                  <a:rPr lang="en-US" dirty="0" smtClean="0"/>
                  <a:t>) to solve the </a:t>
                </a:r>
                <a:r>
                  <a:rPr lang="en-US" dirty="0"/>
                  <a:t>quadratic programming </a:t>
                </a:r>
                <a:r>
                  <a:rPr lang="en-US" dirty="0" smtClean="0"/>
                  <a:t>problem – very efficient</a:t>
                </a:r>
              </a:p>
              <a:p>
                <a:r>
                  <a:rPr lang="en-US" dirty="0"/>
                  <a:t>L</a:t>
                </a:r>
                <a:r>
                  <a:rPr lang="en-US" dirty="0" smtClean="0"/>
                  <a:t>abeling </a:t>
                </a:r>
                <a:r>
                  <a:rPr lang="en-US" dirty="0"/>
                  <a:t>part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𝑏𝑠𝑣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If # </a:t>
                </a:r>
                <a:r>
                  <a:rPr lang="en-US" dirty="0"/>
                  <a:t>of </a:t>
                </a:r>
                <a:r>
                  <a:rPr lang="en-US" dirty="0" smtClean="0"/>
                  <a:t>SVs is </a:t>
                </a:r>
                <a:r>
                  <a:rPr lang="en-US" i="1" dirty="0"/>
                  <a:t>O</a:t>
                </a:r>
                <a:r>
                  <a:rPr lang="en-US" dirty="0"/>
                  <a:t>(1</a:t>
                </a:r>
                <a:r>
                  <a:rPr lang="en-US" dirty="0" smtClean="0"/>
                  <a:t>), labeling part: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 smtClean="0"/>
                  <a:t>Memory usage: </a:t>
                </a:r>
                <a:r>
                  <a:rPr lang="en-US" i="1" dirty="0"/>
                  <a:t>O</a:t>
                </a:r>
                <a:r>
                  <a:rPr lang="en-US" dirty="0"/>
                  <a:t>(1</a:t>
                </a:r>
                <a:r>
                  <a:rPr lang="en-US" dirty="0" smtClean="0"/>
                  <a:t>). </a:t>
                </a:r>
              </a:p>
              <a:p>
                <a:r>
                  <a:rPr lang="en-US" dirty="0" smtClean="0"/>
                  <a:t>In overall, SVC is useful even </a:t>
                </a:r>
                <a:r>
                  <a:rPr lang="en-US" dirty="0"/>
                  <a:t>for very large </a:t>
                </a:r>
                <a:r>
                  <a:rPr lang="en-US" dirty="0" smtClean="0"/>
                  <a:t>datasets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35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4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SVC has </a:t>
            </a:r>
            <a:r>
              <a:rPr lang="en-US" dirty="0"/>
              <a:t>no explicit bias of either the number, or the shape of </a:t>
            </a:r>
            <a:r>
              <a:rPr lang="en-US" dirty="0" smtClean="0"/>
              <a:t>clusters</a:t>
            </a:r>
          </a:p>
          <a:p>
            <a:r>
              <a:rPr lang="en-US" dirty="0" smtClean="0"/>
              <a:t>SVC is a unsupervised clustering algorithm</a:t>
            </a:r>
          </a:p>
          <a:p>
            <a:r>
              <a:rPr lang="en-US" dirty="0" smtClean="0"/>
              <a:t>Two parameters: </a:t>
            </a:r>
          </a:p>
          <a:p>
            <a:pPr marL="0" indent="0">
              <a:buNone/>
            </a:pPr>
            <a:r>
              <a:rPr lang="en-US" dirty="0" smtClean="0"/>
              <a:t>          q: when it increases, clusters begin to split</a:t>
            </a:r>
          </a:p>
          <a:p>
            <a:pPr marL="0" indent="0">
              <a:buNone/>
            </a:pPr>
            <a:r>
              <a:rPr lang="en-US" dirty="0" smtClean="0"/>
              <a:t>          p: soft </a:t>
            </a:r>
            <a:r>
              <a:rPr lang="en-US" dirty="0"/>
              <a:t>margin constant that </a:t>
            </a:r>
            <a:r>
              <a:rPr lang="en-US" dirty="0" smtClean="0"/>
              <a:t>controls the </a:t>
            </a:r>
            <a:r>
              <a:rPr lang="en-US" dirty="0"/>
              <a:t>number of </a:t>
            </a:r>
            <a:r>
              <a:rPr lang="en-US" dirty="0" smtClean="0"/>
              <a:t>outliers</a:t>
            </a:r>
          </a:p>
          <a:p>
            <a:r>
              <a:rPr lang="en-US" dirty="0" smtClean="0"/>
              <a:t>A unique advantage: </a:t>
            </a:r>
            <a:r>
              <a:rPr lang="en-US" dirty="0"/>
              <a:t>cluster boundaries </a:t>
            </a:r>
            <a:r>
              <a:rPr lang="en-US" dirty="0" smtClean="0"/>
              <a:t>can be of arbitrary shape, </a:t>
            </a:r>
            <a:r>
              <a:rPr lang="en-US" dirty="0"/>
              <a:t>whereas other algorithms </a:t>
            </a:r>
            <a:r>
              <a:rPr lang="en-US" dirty="0" smtClean="0"/>
              <a:t>are </a:t>
            </a:r>
            <a:r>
              <a:rPr lang="en-US" dirty="0"/>
              <a:t>most </a:t>
            </a:r>
            <a:r>
              <a:rPr lang="en-US" dirty="0" smtClean="0"/>
              <a:t>often limited </a:t>
            </a:r>
            <a:r>
              <a:rPr lang="en-US" dirty="0"/>
              <a:t>to </a:t>
            </a:r>
            <a:r>
              <a:rPr lang="en-US" dirty="0" smtClean="0"/>
              <a:t>hyper-ellipsoids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9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096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3" y="990600"/>
            <a:ext cx="9134391" cy="5486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00" dirty="0"/>
              <a:t>A. Ben-</a:t>
            </a:r>
            <a:r>
              <a:rPr lang="en-US" sz="1300" dirty="0" err="1"/>
              <a:t>Hur</a:t>
            </a:r>
            <a:r>
              <a:rPr lang="en-US" sz="1300" dirty="0"/>
              <a:t>, A. </a:t>
            </a:r>
            <a:r>
              <a:rPr lang="en-US" sz="1300" dirty="0" err="1"/>
              <a:t>Elisseeff</a:t>
            </a:r>
            <a:r>
              <a:rPr lang="en-US" sz="1300" dirty="0"/>
              <a:t>, and I. </a:t>
            </a:r>
            <a:r>
              <a:rPr lang="en-US" sz="1300" dirty="0" err="1"/>
              <a:t>Guyon</a:t>
            </a:r>
            <a:r>
              <a:rPr lang="en-US" sz="1300" dirty="0"/>
              <a:t>. A stability based method for discovering </a:t>
            </a:r>
            <a:r>
              <a:rPr lang="en-US" sz="1300" dirty="0" smtClean="0"/>
              <a:t>structure in </a:t>
            </a:r>
            <a:r>
              <a:rPr lang="en-US" sz="1300" dirty="0"/>
              <a:t>clustered data. in Pacific Symposium on Biocomputing, 2002.</a:t>
            </a:r>
          </a:p>
          <a:p>
            <a:pPr marL="0" indent="0">
              <a:buNone/>
            </a:pPr>
            <a:r>
              <a:rPr lang="en-US" sz="1300" dirty="0"/>
              <a:t>A. Ben-</a:t>
            </a:r>
            <a:r>
              <a:rPr lang="en-US" sz="1300" dirty="0" err="1"/>
              <a:t>Hur</a:t>
            </a:r>
            <a:r>
              <a:rPr lang="en-US" sz="1300" dirty="0"/>
              <a:t>, D. Horn, H.T. </a:t>
            </a:r>
            <a:r>
              <a:rPr lang="en-US" sz="1300" dirty="0" err="1"/>
              <a:t>Siegelmann</a:t>
            </a:r>
            <a:r>
              <a:rPr lang="en-US" sz="1300" dirty="0"/>
              <a:t>, and V. </a:t>
            </a:r>
            <a:r>
              <a:rPr lang="en-US" sz="1300" dirty="0" err="1"/>
              <a:t>Vapnik</a:t>
            </a:r>
            <a:r>
              <a:rPr lang="en-US" sz="1300" dirty="0"/>
              <a:t>. A support vector clustering </a:t>
            </a:r>
            <a:r>
              <a:rPr lang="en-US" sz="1300" dirty="0" smtClean="0"/>
              <a:t>method. in </a:t>
            </a:r>
            <a:r>
              <a:rPr lang="en-US" sz="1300" dirty="0"/>
              <a:t>International Conference on Pattern Recognition, 2000.</a:t>
            </a:r>
          </a:p>
          <a:p>
            <a:pPr marL="0" indent="0">
              <a:buNone/>
            </a:pPr>
            <a:r>
              <a:rPr lang="en-US" sz="1300" dirty="0"/>
              <a:t>A. Ben-</a:t>
            </a:r>
            <a:r>
              <a:rPr lang="en-US" sz="1300" dirty="0" err="1"/>
              <a:t>Hur</a:t>
            </a:r>
            <a:r>
              <a:rPr lang="en-US" sz="1300" dirty="0"/>
              <a:t>, D. Horn, H.T. </a:t>
            </a:r>
            <a:r>
              <a:rPr lang="en-US" sz="1300" dirty="0" err="1"/>
              <a:t>Siegelmann</a:t>
            </a:r>
            <a:r>
              <a:rPr lang="en-US" sz="1300" dirty="0"/>
              <a:t>, and V. </a:t>
            </a:r>
            <a:r>
              <a:rPr lang="en-US" sz="1300" dirty="0" err="1"/>
              <a:t>Vapnik</a:t>
            </a:r>
            <a:r>
              <a:rPr lang="en-US" sz="1300" dirty="0"/>
              <a:t>. A support vector clustering </a:t>
            </a:r>
            <a:r>
              <a:rPr lang="en-US" sz="1300" dirty="0" smtClean="0"/>
              <a:t>method. in </a:t>
            </a:r>
            <a:r>
              <a:rPr lang="en-US" sz="1300" dirty="0"/>
              <a:t>Advances in Neural Information Processing Systems 13: Proceedings of the 2000 </a:t>
            </a:r>
            <a:r>
              <a:rPr lang="en-US" sz="1300" dirty="0" smtClean="0"/>
              <a:t>Conference, Todd </a:t>
            </a:r>
            <a:r>
              <a:rPr lang="en-US" sz="1300" dirty="0"/>
              <a:t>K. </a:t>
            </a:r>
            <a:r>
              <a:rPr lang="en-US" sz="1300" dirty="0" err="1"/>
              <a:t>Leen</a:t>
            </a:r>
            <a:r>
              <a:rPr lang="en-US" sz="1300" dirty="0"/>
              <a:t>, Thomas G. </a:t>
            </a:r>
            <a:r>
              <a:rPr lang="en-US" sz="1300" dirty="0" err="1"/>
              <a:t>Dietterich</a:t>
            </a:r>
            <a:r>
              <a:rPr lang="en-US" sz="1300" dirty="0"/>
              <a:t> and Volker </a:t>
            </a:r>
            <a:r>
              <a:rPr lang="en-US" sz="1300" dirty="0" err="1"/>
              <a:t>Tresp</a:t>
            </a:r>
            <a:r>
              <a:rPr lang="en-US" sz="1300" dirty="0"/>
              <a:t> eds., 2001.</a:t>
            </a:r>
          </a:p>
          <a:p>
            <a:pPr marL="0" indent="0">
              <a:buNone/>
            </a:pPr>
            <a:r>
              <a:rPr lang="en-US" sz="1300" dirty="0"/>
              <a:t>C.L. Blake and C.J. </a:t>
            </a:r>
            <a:r>
              <a:rPr lang="en-US" sz="1300" dirty="0" err="1"/>
              <a:t>Merz</a:t>
            </a:r>
            <a:r>
              <a:rPr lang="en-US" sz="1300" dirty="0"/>
              <a:t>. </a:t>
            </a:r>
            <a:r>
              <a:rPr lang="en-US" sz="1300" dirty="0" err="1"/>
              <a:t>Uci</a:t>
            </a:r>
            <a:r>
              <a:rPr lang="en-US" sz="1300" dirty="0"/>
              <a:t> repository of machine learning databases, 1998.</a:t>
            </a:r>
          </a:p>
          <a:p>
            <a:pPr marL="0" indent="0">
              <a:buNone/>
            </a:pPr>
            <a:r>
              <a:rPr lang="en-US" sz="1300" dirty="0"/>
              <a:t>Marcelo Blatt, </a:t>
            </a:r>
            <a:r>
              <a:rPr lang="en-US" sz="1300" dirty="0" err="1"/>
              <a:t>Shai</a:t>
            </a:r>
            <a:r>
              <a:rPr lang="en-US" sz="1300" dirty="0"/>
              <a:t> Wiseman, and </a:t>
            </a:r>
            <a:r>
              <a:rPr lang="en-US" sz="1300" dirty="0" err="1"/>
              <a:t>Eytan</a:t>
            </a:r>
            <a:r>
              <a:rPr lang="en-US" sz="1300" dirty="0"/>
              <a:t> </a:t>
            </a:r>
            <a:r>
              <a:rPr lang="en-US" sz="1300" dirty="0" err="1"/>
              <a:t>Domany</a:t>
            </a:r>
            <a:r>
              <a:rPr lang="en-US" sz="1300" dirty="0"/>
              <a:t>. Data clustering using a model </a:t>
            </a:r>
            <a:r>
              <a:rPr lang="en-US" sz="1300" dirty="0" smtClean="0"/>
              <a:t>granular </a:t>
            </a:r>
            <a:r>
              <a:rPr lang="fr-FR" sz="1300" dirty="0" err="1" smtClean="0"/>
              <a:t>magnet</a:t>
            </a:r>
            <a:r>
              <a:rPr lang="fr-FR" sz="1300" dirty="0"/>
              <a:t>. </a:t>
            </a:r>
            <a:r>
              <a:rPr lang="fr-FR" sz="1300" i="1" dirty="0"/>
              <a:t>Neural Computation</a:t>
            </a:r>
            <a:r>
              <a:rPr lang="fr-FR" sz="1300" dirty="0"/>
              <a:t>, 9(8):1805–1842, 1997.</a:t>
            </a:r>
          </a:p>
          <a:p>
            <a:pPr marL="0" indent="0">
              <a:buNone/>
            </a:pPr>
            <a:r>
              <a:rPr lang="en-US" sz="1300" dirty="0"/>
              <a:t>R.O. </a:t>
            </a:r>
            <a:r>
              <a:rPr lang="en-US" sz="1300" dirty="0" err="1"/>
              <a:t>Duda</a:t>
            </a:r>
            <a:r>
              <a:rPr lang="en-US" sz="1300" dirty="0"/>
              <a:t>, P.E. Hart, and D.G. Stork. </a:t>
            </a:r>
            <a:r>
              <a:rPr lang="en-US" sz="1300" i="1" dirty="0"/>
              <a:t>Pattern Classification</a:t>
            </a:r>
            <a:r>
              <a:rPr lang="en-US" sz="1300" dirty="0"/>
              <a:t>. John Wiley &amp; Sons, </a:t>
            </a:r>
            <a:r>
              <a:rPr lang="en-US" sz="1300" dirty="0" smtClean="0"/>
              <a:t>New York</a:t>
            </a:r>
            <a:r>
              <a:rPr lang="en-US" sz="1300" dirty="0"/>
              <a:t>, </a:t>
            </a:r>
            <a:r>
              <a:rPr lang="en-US" sz="1300" dirty="0" smtClean="0"/>
              <a:t>2001. </a:t>
            </a:r>
            <a:r>
              <a:rPr lang="en-US" sz="1400" dirty="0" smtClean="0"/>
              <a:t>R.A</a:t>
            </a:r>
            <a:r>
              <a:rPr lang="en-US" sz="1400" dirty="0"/>
              <a:t>. Fisher. The use of multiple </a:t>
            </a:r>
            <a:r>
              <a:rPr lang="en-US" sz="1400" dirty="0" err="1"/>
              <a:t>measurments</a:t>
            </a:r>
            <a:r>
              <a:rPr lang="en-US" sz="1400" dirty="0"/>
              <a:t> in taxonomic problems. </a:t>
            </a:r>
            <a:r>
              <a:rPr lang="en-US" sz="1400" i="1" dirty="0"/>
              <a:t>Annals of </a:t>
            </a:r>
            <a:r>
              <a:rPr lang="en-US" sz="1400" i="1" dirty="0" smtClean="0"/>
              <a:t>Eugenics</a:t>
            </a:r>
            <a:r>
              <a:rPr lang="en-US" sz="1400" dirty="0" smtClean="0"/>
              <a:t>, 7:179–188</a:t>
            </a:r>
            <a:r>
              <a:rPr lang="en-US" sz="1400" dirty="0"/>
              <a:t>, 1936.</a:t>
            </a:r>
          </a:p>
          <a:p>
            <a:pPr marL="0" indent="0">
              <a:buNone/>
            </a:pPr>
            <a:r>
              <a:rPr lang="en-US" sz="1400" dirty="0"/>
              <a:t>R. Fletcher. </a:t>
            </a:r>
            <a:r>
              <a:rPr lang="en-US" sz="1400" i="1" dirty="0"/>
              <a:t>Practical Methods of Optimization</a:t>
            </a:r>
            <a:r>
              <a:rPr lang="en-US" sz="1400" dirty="0"/>
              <a:t>. Wiley-</a:t>
            </a:r>
            <a:r>
              <a:rPr lang="en-US" sz="1400" dirty="0" err="1"/>
              <a:t>Interscience</a:t>
            </a:r>
            <a:r>
              <a:rPr lang="en-US" sz="1400" dirty="0"/>
              <a:t>, </a:t>
            </a:r>
            <a:r>
              <a:rPr lang="en-US" sz="1400" dirty="0" err="1"/>
              <a:t>Chichester</a:t>
            </a:r>
            <a:r>
              <a:rPr lang="en-US" sz="1400" dirty="0"/>
              <a:t>, 1987.</a:t>
            </a:r>
          </a:p>
          <a:p>
            <a:pPr marL="0" indent="0">
              <a:buNone/>
            </a:pPr>
            <a:r>
              <a:rPr lang="en-US" sz="1400" dirty="0"/>
              <a:t>K. </a:t>
            </a:r>
            <a:r>
              <a:rPr lang="en-US" sz="1400" dirty="0" err="1"/>
              <a:t>Fukunaga</a:t>
            </a:r>
            <a:r>
              <a:rPr lang="en-US" sz="1400" dirty="0"/>
              <a:t>. </a:t>
            </a:r>
            <a:r>
              <a:rPr lang="en-US" sz="1400" i="1" dirty="0"/>
              <a:t>Introduction to Statistical Pattern Recognition</a:t>
            </a:r>
            <a:r>
              <a:rPr lang="en-US" sz="1400" dirty="0"/>
              <a:t>. Academic Press, San </a:t>
            </a:r>
            <a:r>
              <a:rPr lang="en-US" sz="1400" dirty="0" smtClean="0"/>
              <a:t>Diego, CA</a:t>
            </a:r>
            <a:r>
              <a:rPr lang="en-US" sz="1400" dirty="0"/>
              <a:t>, 1990.</a:t>
            </a:r>
          </a:p>
          <a:p>
            <a:pPr marL="0" indent="0">
              <a:buNone/>
            </a:pPr>
            <a:r>
              <a:rPr lang="en-US" sz="1400" dirty="0"/>
              <a:t>A.K. Jain and R.C. </a:t>
            </a:r>
            <a:r>
              <a:rPr lang="en-US" sz="1400" dirty="0" err="1"/>
              <a:t>Dubes</a:t>
            </a:r>
            <a:r>
              <a:rPr lang="en-US" sz="1400" dirty="0"/>
              <a:t>. </a:t>
            </a:r>
            <a:r>
              <a:rPr lang="en-US" sz="1400" i="1" dirty="0"/>
              <a:t>Algorithms for clustering data</a:t>
            </a:r>
            <a:r>
              <a:rPr lang="en-US" sz="1400" dirty="0"/>
              <a:t>. Prentice Hall, Englewood </a:t>
            </a:r>
            <a:r>
              <a:rPr lang="en-US" sz="1400" dirty="0" smtClean="0"/>
              <a:t>Cliffs, NJ</a:t>
            </a:r>
            <a:r>
              <a:rPr lang="en-US" sz="1400" dirty="0"/>
              <a:t>, 1988.</a:t>
            </a:r>
          </a:p>
          <a:p>
            <a:pPr marL="0" indent="0">
              <a:buNone/>
            </a:pPr>
            <a:r>
              <a:rPr lang="en-US" sz="1400" dirty="0"/>
              <a:t>H. Lipson and H.T. </a:t>
            </a:r>
            <a:r>
              <a:rPr lang="en-US" sz="1400" dirty="0" err="1"/>
              <a:t>Siegelmann</a:t>
            </a:r>
            <a:r>
              <a:rPr lang="en-US" sz="1400" dirty="0"/>
              <a:t>. Clustering irregular shapes using high-order </a:t>
            </a:r>
            <a:r>
              <a:rPr lang="en-US" sz="1400" dirty="0" smtClean="0"/>
              <a:t>neurons. </a:t>
            </a:r>
            <a:r>
              <a:rPr lang="en-US" sz="1400" i="1" dirty="0" smtClean="0"/>
              <a:t>Neural </a:t>
            </a:r>
            <a:r>
              <a:rPr lang="en-US" sz="1400" i="1" dirty="0"/>
              <a:t>Computation</a:t>
            </a:r>
            <a:r>
              <a:rPr lang="en-US" sz="1400" dirty="0"/>
              <a:t>, 12:2331–2353, 2000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978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096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3" y="990600"/>
            <a:ext cx="9134391" cy="54863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J. </a:t>
            </a:r>
            <a:r>
              <a:rPr lang="en-US" dirty="0" err="1"/>
              <a:t>MacQueen</a:t>
            </a:r>
            <a:r>
              <a:rPr lang="en-US" dirty="0"/>
              <a:t>. Some methods for classification and analysis of multivariate observations. In Proc. 5th Berkeley Symposium on Mathematical Statistics and Probability, Vol. 1, 1965.</a:t>
            </a:r>
          </a:p>
          <a:p>
            <a:pPr marL="0" indent="0">
              <a:buNone/>
            </a:pPr>
            <a:r>
              <a:rPr lang="en-US" dirty="0"/>
              <a:t>G.W. Milligan and M.C. Cooper. An examination of procedures for determining the number of clusters in a data set. </a:t>
            </a:r>
            <a:r>
              <a:rPr lang="en-US" i="1" dirty="0" err="1"/>
              <a:t>Psychometrika</a:t>
            </a:r>
            <a:r>
              <a:rPr lang="en-US" dirty="0"/>
              <a:t>, 50:159–179, 1985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J</a:t>
            </a:r>
            <a:r>
              <a:rPr lang="en-US" dirty="0"/>
              <a:t>. Platt. Fast training of support vector machines using sequential minimal optimization. </a:t>
            </a:r>
            <a:r>
              <a:rPr lang="en-US" dirty="0" smtClean="0"/>
              <a:t>In Advances </a:t>
            </a:r>
            <a:r>
              <a:rPr lang="en-US" dirty="0"/>
              <a:t>in Kernel Methods — Support Vector Learning, B. </a:t>
            </a:r>
            <a:r>
              <a:rPr lang="en-US" dirty="0" err="1"/>
              <a:t>Sch¨olkopf</a:t>
            </a:r>
            <a:r>
              <a:rPr lang="en-US" dirty="0"/>
              <a:t>, C. J. C. </a:t>
            </a:r>
            <a:r>
              <a:rPr lang="en-US" dirty="0" smtClean="0"/>
              <a:t>Burges, and </a:t>
            </a:r>
            <a:r>
              <a:rPr lang="en-US" dirty="0"/>
              <a:t>A. J. </a:t>
            </a:r>
            <a:r>
              <a:rPr lang="en-US" dirty="0" err="1"/>
              <a:t>Smola</a:t>
            </a:r>
            <a:r>
              <a:rPr lang="en-US" dirty="0"/>
              <a:t>, editors, 1999.</a:t>
            </a:r>
          </a:p>
          <a:p>
            <a:pPr marL="0" indent="0">
              <a:buNone/>
            </a:pPr>
            <a:r>
              <a:rPr lang="en-US" dirty="0"/>
              <a:t>B.D. Ripley. </a:t>
            </a:r>
            <a:r>
              <a:rPr lang="en-US" i="1" dirty="0"/>
              <a:t>Pattern recognition and neural networks</a:t>
            </a:r>
            <a:r>
              <a:rPr lang="en-US" dirty="0"/>
              <a:t>. Cambridge University Press, </a:t>
            </a:r>
            <a:r>
              <a:rPr lang="en-US" dirty="0" smtClean="0"/>
              <a:t>Cambridge, 1996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S.J. Roberts. Non-parametric unsupervised cluster analysis. </a:t>
            </a:r>
            <a:r>
              <a:rPr lang="en-US" i="1" dirty="0"/>
              <a:t>Pattern Recognition</a:t>
            </a:r>
            <a:r>
              <a:rPr lang="en-US" dirty="0"/>
              <a:t>, 30(2</a:t>
            </a:r>
            <a:r>
              <a:rPr lang="en-US" dirty="0" smtClean="0"/>
              <a:t>): 261–272</a:t>
            </a:r>
            <a:r>
              <a:rPr lang="en-US" dirty="0"/>
              <a:t>, 1997.</a:t>
            </a:r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dirty="0" err="1"/>
              <a:t>Sch¨olkopf</a:t>
            </a:r>
            <a:r>
              <a:rPr lang="en-US" dirty="0"/>
              <a:t>, R.C. Williamson, A.J. </a:t>
            </a:r>
            <a:r>
              <a:rPr lang="en-US" dirty="0" err="1"/>
              <a:t>Smola</a:t>
            </a:r>
            <a:r>
              <a:rPr lang="en-US" dirty="0"/>
              <a:t>, J. </a:t>
            </a:r>
            <a:r>
              <a:rPr lang="en-US" dirty="0" err="1"/>
              <a:t>Shawe</a:t>
            </a:r>
            <a:r>
              <a:rPr lang="en-US" dirty="0"/>
              <a:t>-Taylor, and J. Platt. Support </a:t>
            </a:r>
            <a:r>
              <a:rPr lang="en-US" dirty="0" smtClean="0"/>
              <a:t>vector method </a:t>
            </a:r>
            <a:r>
              <a:rPr lang="en-US" dirty="0"/>
              <a:t>for novelty detection. in Advances in Neural Information Processing </a:t>
            </a:r>
            <a:r>
              <a:rPr lang="en-US" dirty="0" smtClean="0"/>
              <a:t>Systems 12</a:t>
            </a:r>
            <a:r>
              <a:rPr lang="en-US" dirty="0"/>
              <a:t>: Proceedings of the 1999 Conference, Sara A. </a:t>
            </a:r>
            <a:r>
              <a:rPr lang="en-US" dirty="0" err="1"/>
              <a:t>Solla</a:t>
            </a:r>
            <a:r>
              <a:rPr lang="en-US" dirty="0"/>
              <a:t>, Todd K. </a:t>
            </a:r>
            <a:r>
              <a:rPr lang="en-US" dirty="0" err="1"/>
              <a:t>Leen</a:t>
            </a:r>
            <a:r>
              <a:rPr lang="en-US" dirty="0"/>
              <a:t> and </a:t>
            </a:r>
            <a:r>
              <a:rPr lang="en-US" dirty="0" smtClean="0"/>
              <a:t>Klaus-Robert Muller </a:t>
            </a:r>
            <a:r>
              <a:rPr lang="en-US" dirty="0"/>
              <a:t>eds., 2000.</a:t>
            </a:r>
          </a:p>
          <a:p>
            <a:pPr marL="0" indent="0">
              <a:buNone/>
            </a:pPr>
            <a:r>
              <a:rPr lang="en-US" dirty="0"/>
              <a:t>Bernhard </a:t>
            </a:r>
            <a:r>
              <a:rPr lang="en-US" dirty="0" err="1"/>
              <a:t>Sch¨olkopf</a:t>
            </a:r>
            <a:r>
              <a:rPr lang="en-US" dirty="0"/>
              <a:t>, John C. Platt, John </a:t>
            </a:r>
            <a:r>
              <a:rPr lang="en-US" dirty="0" err="1"/>
              <a:t>Shawe</a:t>
            </a:r>
            <a:r>
              <a:rPr lang="en-US" dirty="0"/>
              <a:t>-Taylor, , Alex J. </a:t>
            </a:r>
            <a:r>
              <a:rPr lang="en-US" dirty="0" err="1"/>
              <a:t>Smola</a:t>
            </a:r>
            <a:r>
              <a:rPr lang="en-US" dirty="0"/>
              <a:t>, and Robert </a:t>
            </a:r>
            <a:r>
              <a:rPr lang="en-US" dirty="0" smtClean="0"/>
              <a:t>C. Williamson</a:t>
            </a:r>
            <a:r>
              <a:rPr lang="en-US" dirty="0"/>
              <a:t>. Estimating the support of a high-dimensional distribution. </a:t>
            </a:r>
            <a:r>
              <a:rPr lang="en-US" i="1" dirty="0"/>
              <a:t>Neural </a:t>
            </a:r>
            <a:r>
              <a:rPr lang="en-US" i="1" dirty="0" smtClean="0"/>
              <a:t>Computation</a:t>
            </a:r>
            <a:r>
              <a:rPr lang="en-US" dirty="0" smtClean="0"/>
              <a:t>, 13:1443–1471</a:t>
            </a:r>
            <a:r>
              <a:rPr lang="en-US" dirty="0"/>
              <a:t>, 2001.</a:t>
            </a:r>
          </a:p>
          <a:p>
            <a:pPr marL="0" indent="0">
              <a:buNone/>
            </a:pPr>
            <a:r>
              <a:rPr lang="en-US" dirty="0"/>
              <a:t>R. Shamir and R. </a:t>
            </a:r>
            <a:r>
              <a:rPr lang="en-US" dirty="0" err="1"/>
              <a:t>Sharan</a:t>
            </a:r>
            <a:r>
              <a:rPr lang="en-US" dirty="0"/>
              <a:t>. Algorithmic approaches to clustering gene expression data. </a:t>
            </a:r>
            <a:r>
              <a:rPr lang="en-US" dirty="0" smtClean="0"/>
              <a:t>In T</a:t>
            </a:r>
            <a:r>
              <a:rPr lang="en-US" dirty="0"/>
              <a:t>. Jiang, T. Smith, Y. Xu, and M.Q. Zhang, editors, Current Topics in </a:t>
            </a:r>
            <a:r>
              <a:rPr lang="en-US" dirty="0" smtClean="0"/>
              <a:t>Computational Biology</a:t>
            </a:r>
            <a:r>
              <a:rPr lang="en-US" dirty="0"/>
              <a:t>, 2000.</a:t>
            </a:r>
          </a:p>
          <a:p>
            <a:pPr marL="0" indent="0">
              <a:buNone/>
            </a:pPr>
            <a:r>
              <a:rPr lang="en-US" dirty="0"/>
              <a:t>D.M.J. Tax and R.P.W. </a:t>
            </a:r>
            <a:r>
              <a:rPr lang="en-US" dirty="0" err="1"/>
              <a:t>Duin</a:t>
            </a:r>
            <a:r>
              <a:rPr lang="en-US" dirty="0"/>
              <a:t>. Support vector domain description. </a:t>
            </a:r>
            <a:r>
              <a:rPr lang="en-US" i="1" dirty="0"/>
              <a:t>Pattern </a:t>
            </a:r>
            <a:r>
              <a:rPr lang="en-US" i="1" dirty="0" smtClean="0"/>
              <a:t>Recognition Letters</a:t>
            </a:r>
            <a:r>
              <a:rPr lang="en-US" dirty="0"/>
              <a:t>, 20:1991–1999, 1999.</a:t>
            </a:r>
          </a:p>
          <a:p>
            <a:pPr marL="0" indent="0">
              <a:buNone/>
            </a:pPr>
            <a:r>
              <a:rPr lang="en-US" dirty="0"/>
              <a:t>N. </a:t>
            </a:r>
            <a:r>
              <a:rPr lang="en-US" dirty="0" err="1"/>
              <a:t>Tishby</a:t>
            </a:r>
            <a:r>
              <a:rPr lang="en-US" dirty="0"/>
              <a:t> and N. </a:t>
            </a:r>
            <a:r>
              <a:rPr lang="en-US" dirty="0" err="1"/>
              <a:t>Slonim</a:t>
            </a:r>
            <a:r>
              <a:rPr lang="en-US" dirty="0"/>
              <a:t>. Data clustering by </a:t>
            </a:r>
            <a:r>
              <a:rPr lang="en-US" dirty="0" err="1"/>
              <a:t>Markovian</a:t>
            </a:r>
            <a:r>
              <a:rPr lang="en-US" dirty="0"/>
              <a:t> relaxation and the </a:t>
            </a:r>
            <a:r>
              <a:rPr lang="en-US" dirty="0" smtClean="0"/>
              <a:t>information bottleneck </a:t>
            </a:r>
            <a:r>
              <a:rPr lang="en-US" dirty="0"/>
              <a:t>method. in Advances in Neural Information Processing Systems 13: </a:t>
            </a:r>
            <a:r>
              <a:rPr lang="en-US" dirty="0" smtClean="0"/>
              <a:t>Proceedings of </a:t>
            </a:r>
            <a:r>
              <a:rPr lang="en-US" dirty="0"/>
              <a:t>the 2000 Conference, Todd K. </a:t>
            </a:r>
            <a:r>
              <a:rPr lang="en-US" dirty="0" err="1"/>
              <a:t>Leen</a:t>
            </a:r>
            <a:r>
              <a:rPr lang="en-US" dirty="0"/>
              <a:t>, Thomas G. </a:t>
            </a:r>
            <a:r>
              <a:rPr lang="en-US" dirty="0" err="1"/>
              <a:t>Dietterich</a:t>
            </a:r>
            <a:r>
              <a:rPr lang="en-US" dirty="0"/>
              <a:t> and Volker </a:t>
            </a:r>
            <a:r>
              <a:rPr lang="en-US" dirty="0" err="1"/>
              <a:t>Tresp</a:t>
            </a:r>
            <a:r>
              <a:rPr lang="en-US" dirty="0"/>
              <a:t> eds</a:t>
            </a:r>
            <a:r>
              <a:rPr lang="en-US" dirty="0" smtClean="0"/>
              <a:t>., 2001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V. </a:t>
            </a:r>
            <a:r>
              <a:rPr lang="en-US" dirty="0" err="1"/>
              <a:t>Vapnik</a:t>
            </a:r>
            <a:r>
              <a:rPr lang="en-US" dirty="0"/>
              <a:t>. </a:t>
            </a:r>
            <a:r>
              <a:rPr lang="en-US" i="1" dirty="0"/>
              <a:t>The Nature of Statistical Learning Theory</a:t>
            </a:r>
            <a:r>
              <a:rPr lang="en-US" dirty="0"/>
              <a:t>. Springer, New York, 1995.</a:t>
            </a:r>
          </a:p>
        </p:txBody>
      </p:sp>
    </p:spTree>
    <p:extLst>
      <p:ext uri="{BB962C8B-B14F-4D97-AF65-F5344CB8AC3E}">
        <p14:creationId xmlns:p14="http://schemas.microsoft.com/office/powerpoint/2010/main" val="93060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10068008" cy="16764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Thanks!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of K-means: Differing Density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9350" y="2305005"/>
            <a:ext cx="4419600" cy="3314789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04950" y="2305005"/>
            <a:ext cx="4419600" cy="3314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14650" y="586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3612" y="5867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K-means (</a:t>
            </a:r>
            <a:r>
              <a:rPr lang="en-US" dirty="0" smtClean="0"/>
              <a:t>3 Clusters</a:t>
            </a:r>
            <a:r>
              <a:rPr lang="en-US" dirty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of K-means</a:t>
            </a:r>
            <a:r>
              <a:rPr lang="en-US" dirty="0"/>
              <a:t>: Non-globular Shapes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14650" y="586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3612" y="5867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(</a:t>
            </a:r>
            <a:r>
              <a:rPr lang="en-US" dirty="0"/>
              <a:t>2</a:t>
            </a:r>
            <a:r>
              <a:rPr lang="en-US" dirty="0" smtClean="0"/>
              <a:t> Clusters</a:t>
            </a:r>
            <a:r>
              <a:rPr lang="en-US" dirty="0"/>
              <a:t>)</a:t>
            </a:r>
            <a:endParaRPr lang="en-US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4950" y="2305005"/>
            <a:ext cx="4419600" cy="331478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9350" y="2305005"/>
            <a:ext cx="4419600" cy="33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3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Clustering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points </a:t>
            </a:r>
            <a:r>
              <a:rPr lang="en-US" dirty="0"/>
              <a:t>are mapped by </a:t>
            </a:r>
            <a:r>
              <a:rPr lang="en-US" dirty="0" smtClean="0"/>
              <a:t>Gaussian </a:t>
            </a:r>
            <a:r>
              <a:rPr lang="en-US" dirty="0"/>
              <a:t>kernel </a:t>
            </a:r>
            <a:r>
              <a:rPr lang="en-US" dirty="0" smtClean="0"/>
              <a:t>(NOT polynomial kernel or linear kernel) to </a:t>
            </a:r>
            <a:r>
              <a:rPr lang="en-US" dirty="0"/>
              <a:t>a </a:t>
            </a:r>
            <a:r>
              <a:rPr lang="en-US" dirty="0" smtClean="0"/>
              <a:t>Hilbert space</a:t>
            </a:r>
          </a:p>
          <a:p>
            <a:r>
              <a:rPr lang="en-US" dirty="0" smtClean="0"/>
              <a:t>Find minimal enclosing sphere in Hilbert space</a:t>
            </a:r>
          </a:p>
          <a:p>
            <a:r>
              <a:rPr lang="en-US" dirty="0" smtClean="0"/>
              <a:t>Map back the sphere back to data space, cluster forms</a:t>
            </a:r>
          </a:p>
          <a:p>
            <a:r>
              <a:rPr lang="en-US" dirty="0" smtClean="0"/>
              <a:t>Procedure to find this sphere is called the support vector domain description (SVDD)</a:t>
            </a:r>
          </a:p>
          <a:p>
            <a:r>
              <a:rPr lang="en-US" dirty="0" smtClean="0"/>
              <a:t>SVDD is mainly used </a:t>
            </a:r>
            <a:r>
              <a:rPr lang="en-US" dirty="0"/>
              <a:t>for outlier detection </a:t>
            </a:r>
            <a:r>
              <a:rPr lang="en-US" dirty="0" smtClean="0"/>
              <a:t>or novelty detection</a:t>
            </a:r>
          </a:p>
          <a:p>
            <a:r>
              <a:rPr lang="en-US" dirty="0" smtClean="0"/>
              <a:t>SVC is a unsupervised learning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Domain Description (SVDD)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a data set of N </a:t>
                </a:r>
                <a:r>
                  <a:rPr lang="en-US" dirty="0" smtClean="0"/>
                  <a:t>points</a:t>
                </a:r>
              </a:p>
              <a:p>
                <a:r>
                  <a:rPr lang="en-US" dirty="0"/>
                  <a:t>Φ is a nonlinear transformation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to </a:t>
                </a:r>
                <a:r>
                  <a:rPr lang="en-US" dirty="0" smtClean="0"/>
                  <a:t>a Hilbert space</a:t>
                </a:r>
              </a:p>
              <a:p>
                <a:r>
                  <a:rPr lang="en-US" dirty="0" smtClean="0"/>
                  <a:t>Task: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, with constraint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35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1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Domain Description (SVDD)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Lagrangian: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ξ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e>
                          </m:nary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  <m:r>
                                <m:rPr>
                                  <m:nor/>
                                </m:rPr>
                                <a:rPr lang="en-US" dirty="0" smtClean="0"/>
                                <m:t>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 smtClean="0"/>
                  <a:t> are </a:t>
                </a:r>
                <a:r>
                  <a:rPr lang="en-US" dirty="0"/>
                  <a:t>Lagrange multipliers,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 </a:t>
                </a:r>
                <a:r>
                  <a:rPr lang="en-US" dirty="0" smtClean="0"/>
                  <a:t>constant,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is the penalty term.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68" t="-1923" r="-4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0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Domain Description (SVDD)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Take partial derivatives and set them to be zeroes: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And KKT complementarity conditions of Fletcher (1987) result </a:t>
                </a:r>
                <a:r>
                  <a:rPr lang="en-US" dirty="0" smtClean="0"/>
                  <a:t>in: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68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65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Domain Description (SVDD)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, so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lies outside the sphere, it </a:t>
                </a:r>
                <a:r>
                  <a:rPr lang="en-US" dirty="0"/>
                  <a:t>is called a </a:t>
                </a:r>
                <a:r>
                  <a:rPr lang="en-US" i="1" dirty="0"/>
                  <a:t>bounded support vector</a:t>
                </a:r>
                <a:r>
                  <a:rPr lang="en-US" dirty="0"/>
                  <a:t> or BSV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it is inside the sphere.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it lies on the surface of </a:t>
                </a:r>
                <a:r>
                  <a:rPr lang="en-US" dirty="0"/>
                  <a:t>the sphere. Such a point will be referred to as a </a:t>
                </a:r>
                <a:r>
                  <a:rPr lang="en-US" i="1" dirty="0"/>
                  <a:t>support vector</a:t>
                </a:r>
                <a:r>
                  <a:rPr lang="en-US" dirty="0"/>
                  <a:t> or </a:t>
                </a:r>
                <a:r>
                  <a:rPr lang="en-US" dirty="0" smtClean="0"/>
                  <a:t>SV.</a:t>
                </a:r>
              </a:p>
              <a:p>
                <a:r>
                  <a:rPr lang="en-US" dirty="0"/>
                  <a:t>Note </a:t>
                </a:r>
                <a:r>
                  <a:rPr lang="en-US" dirty="0" smtClean="0"/>
                  <a:t>that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 no </a:t>
                </a:r>
                <a:r>
                  <a:rPr lang="en-US" dirty="0"/>
                  <a:t>BSVs </a:t>
                </a:r>
                <a:r>
                  <a:rPr lang="en-US" dirty="0" smtClean="0"/>
                  <a:t>exist.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35" r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2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1285</Words>
  <Application>Microsoft Office PowerPoint</Application>
  <PresentationFormat>Custom</PresentationFormat>
  <Paragraphs>146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Cambria Math</vt:lpstr>
      <vt:lpstr>Corbel</vt:lpstr>
      <vt:lpstr>Digital Blue Tunnel 16x9</vt:lpstr>
      <vt:lpstr>Support Vector Clustering</vt:lpstr>
      <vt:lpstr>Clustering</vt:lpstr>
      <vt:lpstr>Limitation of K-means: Differing Density</vt:lpstr>
      <vt:lpstr>Limitation of K-means: Non-globular Shapes</vt:lpstr>
      <vt:lpstr>Support Vector Clustering</vt:lpstr>
      <vt:lpstr>Support Vector Domain Description (SVDD)</vt:lpstr>
      <vt:lpstr>Support Vector Domain Description (SVDD)</vt:lpstr>
      <vt:lpstr>Support Vector Domain Description (SVDD)</vt:lpstr>
      <vt:lpstr>Support Vector Domain Description (SVDD)</vt:lpstr>
      <vt:lpstr>PowerPoint Presentation</vt:lpstr>
      <vt:lpstr>Support Vector Domain Description (SVDD)</vt:lpstr>
      <vt:lpstr>Polynomial Kernel</vt:lpstr>
      <vt:lpstr>Gaussian Kernel</vt:lpstr>
      <vt:lpstr>Cluster Assignment</vt:lpstr>
      <vt:lpstr>PowerPoint Presentation</vt:lpstr>
      <vt:lpstr>Example</vt:lpstr>
      <vt:lpstr>Example with BSVs</vt:lpstr>
      <vt:lpstr>Example with BSVs</vt:lpstr>
      <vt:lpstr>Clusters with Overlapping Density Functions</vt:lpstr>
      <vt:lpstr>Experiment on Iris Data</vt:lpstr>
      <vt:lpstr>PowerPoint Presentation</vt:lpstr>
      <vt:lpstr>Compare with Other Non-Parametric Clustering Algorithms</vt:lpstr>
      <vt:lpstr>Principle to Choose Parameter</vt:lpstr>
      <vt:lpstr>Complexity</vt:lpstr>
      <vt:lpstr>Conclusion</vt:lpstr>
      <vt:lpstr>References</vt:lpstr>
      <vt:lpstr>References</vt:lpstr>
      <vt:lpstr>Thanks!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2014-04-17T21:29:40Z</dcterms:created>
  <dcterms:modified xsi:type="dcterms:W3CDTF">2014-04-24T18:33:13Z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