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58" r:id="rId3"/>
    <p:sldId id="262" r:id="rId4"/>
    <p:sldId id="263" r:id="rId5"/>
    <p:sldId id="264" r:id="rId6"/>
    <p:sldId id="260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0E062-D46F-4542-A206-0F7D585A5C09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D5C87-D2A9-4446-9404-773B28F7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9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of these are due to loss optimizers AND time series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D5C87-D2A9-4446-9404-773B28F700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9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7438D-43C4-905F-C82B-24A06E7A2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88035A-15CF-BF42-1488-22059ECB83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4B172E-A0A0-2219-24DB-EA1221BB69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of these are due to loss optimizers AND time series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335EE-7EA4-4795-7975-47867B48DE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ED5C87-D2A9-4446-9404-773B28F7005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886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9"/>
            <a:ext cx="12192000" cy="822325"/>
          </a:xfrm>
          <a:prstGeom prst="rect">
            <a:avLst/>
          </a:prstGeom>
          <a:solidFill>
            <a:srgbClr val="D527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A8A90679-2173-D718-1A0E-2770C61C47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43451" y="144469"/>
            <a:ext cx="2705100" cy="533400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90EF673-A387-616B-DEB8-DA4FE1AC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99A7E-9D1A-49D6-A4C9-A7A3F0B69B7C}" type="datetimeFigureOut">
              <a:rPr lang="en-US" smtClean="0"/>
              <a:pPr>
                <a:defRPr/>
              </a:pPr>
              <a:t>5/12/2025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ACDF32D-CFF9-DAA7-0177-4150E6A1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A0F49C1-DF8B-EA61-8DF2-056FBE3C0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BB386-4D84-4A75-AC7E-910C66A24D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0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D527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latin typeface="Trebuchet MS" panose="020B0703020202090204" pitchFamily="34" charset="0"/>
              </a:rPr>
              <a:t>Natural Sciences and Mathematics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8075FB-B3F7-780A-ABCB-CD1AE2622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499" y="6477428"/>
            <a:ext cx="328549" cy="30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2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AB99A7E-9D1A-49D6-A4C9-A7A3F0B69B7C}" type="datetimeFigureOut">
              <a:rPr lang="en-US" smtClean="0"/>
              <a:pPr>
                <a:defRPr/>
              </a:pPr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1DBB386-4D84-4A75-AC7E-910C66A24D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7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18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37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56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594" indent="-228594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783" indent="-228594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2971" indent="-228594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160" indent="-228594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349" indent="-228594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8A4BB5-3246-A6FC-2B35-41111C277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Transformer for Modeling Physical Systems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99AB53B-CE4C-AB60-2676-6FDE5ACCDF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Michael Holland</a:t>
            </a:r>
          </a:p>
          <a:p>
            <a:r>
              <a:rPr lang="en-US" dirty="0"/>
              <a:t>Advisor: Ming Zhong</a:t>
            </a:r>
          </a:p>
          <a:p>
            <a:r>
              <a:rPr lang="en-US" dirty="0"/>
              <a:t>Department of Mathematics</a:t>
            </a:r>
          </a:p>
        </p:txBody>
      </p:sp>
    </p:spTree>
    <p:extLst>
      <p:ext uri="{BB962C8B-B14F-4D97-AF65-F5344CB8AC3E}">
        <p14:creationId xmlns:p14="http://schemas.microsoft.com/office/powerpoint/2010/main" val="305624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741B2-B032-82B6-CAB7-5AD6F55F3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224"/>
            <a:ext cx="10515600" cy="4351338"/>
          </a:xfrm>
        </p:spPr>
        <p:txBody>
          <a:bodyPr/>
          <a:lstStyle/>
          <a:p>
            <a:r>
              <a:rPr lang="en-US" dirty="0"/>
              <a:t>Transformer Architecture Background</a:t>
            </a:r>
          </a:p>
          <a:p>
            <a:r>
              <a:rPr lang="en-US" dirty="0"/>
              <a:t>Applications to PINNs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98C9E9-6DF1-8B4B-3EA7-54119C2D479F}"/>
              </a:ext>
            </a:extLst>
          </p:cNvPr>
          <p:cNvSpPr/>
          <p:nvPr/>
        </p:nvSpPr>
        <p:spPr>
          <a:xfrm>
            <a:off x="838200" y="850790"/>
            <a:ext cx="6636026" cy="56454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43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7B5D78-426A-CF58-EC02-34F3635FE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F122B-069C-3EAB-8895-224FD70A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" y="174630"/>
            <a:ext cx="12091416" cy="844546"/>
          </a:xfrm>
        </p:spPr>
        <p:txBody>
          <a:bodyPr/>
          <a:lstStyle/>
          <a:p>
            <a:r>
              <a:rPr lang="en-US" sz="3200" dirty="0"/>
              <a:t>NLP has used RNN architectures, but has large computational costs and difficulty with long-range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57CDC-F91E-E231-DE48-B24BDBD43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2349405"/>
          </a:xfrm>
        </p:spPr>
        <p:txBody>
          <a:bodyPr/>
          <a:lstStyle/>
          <a:p>
            <a:r>
              <a:rPr lang="en-US" sz="2000" dirty="0"/>
              <a:t>NLP primarily used RNN and LSTM architectures to create bots that can imitate language prior to 2017</a:t>
            </a:r>
          </a:p>
          <a:p>
            <a:r>
              <a:rPr lang="en-US" sz="2000" dirty="0"/>
              <a:t>RNN and LSTM had well known limitations due to how the architectures were set up:</a:t>
            </a:r>
          </a:p>
          <a:p>
            <a:pPr lvl="1"/>
            <a:r>
              <a:rPr lang="en-US" sz="1600" dirty="0"/>
              <a:t>Training was computationally expensive since RNNs require sequential training on data, meaning you can’t parallelize the compute</a:t>
            </a:r>
          </a:p>
          <a:p>
            <a:pPr lvl="1"/>
            <a:r>
              <a:rPr lang="en-US" sz="1600" dirty="0"/>
              <a:t>RNNs, and subsequent attempts at LSTM models, had difficulty in remembering what was produced earlier in the prediction sequence</a:t>
            </a:r>
          </a:p>
          <a:p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2D6C7D1-066B-1A8D-2BCB-CE5D0A405779}"/>
                  </a:ext>
                </a:extLst>
              </p:cNvPr>
              <p:cNvSpPr txBox="1"/>
              <p:nvPr/>
            </p:nvSpPr>
            <p:spPr>
              <a:xfrm>
                <a:off x="6931152" y="4243554"/>
                <a:ext cx="192024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2D6C7D1-066B-1A8D-2BCB-CE5D0A405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152" y="4243554"/>
                <a:ext cx="1920240" cy="369332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B98057-5E37-7F3C-1FE4-1493F0C51BAC}"/>
                  </a:ext>
                </a:extLst>
              </p:cNvPr>
              <p:cNvSpPr txBox="1"/>
              <p:nvPr/>
            </p:nvSpPr>
            <p:spPr>
              <a:xfrm>
                <a:off x="3279648" y="4243554"/>
                <a:ext cx="3651504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𝐼𝑛𝑝𝑢𝑡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𝑠𝑒𝑞𝑢𝑒𝑛𝑐𝑒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B98057-5E37-7F3C-1FE4-1493F0C51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648" y="4243554"/>
                <a:ext cx="3651504" cy="369332"/>
              </a:xfrm>
              <a:prstGeom prst="rect">
                <a:avLst/>
              </a:prstGeom>
              <a:blipFill>
                <a:blip r:embed="rId3"/>
                <a:stretch>
                  <a:fillRect b="-95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3CD4E9-44C6-D47C-3774-33E02B7D1DCD}"/>
                  </a:ext>
                </a:extLst>
              </p:cNvPr>
              <p:cNvSpPr txBox="1"/>
              <p:nvPr/>
            </p:nvSpPr>
            <p:spPr>
              <a:xfrm>
                <a:off x="100584" y="4724400"/>
                <a:ext cx="11795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𝑝𝑟𝑜𝑐𝑒𝑠𝑠𝑒𝑑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𝑜𝑢𝑡𝑝𝑢𝑡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𝑝𝑟𝑜𝑐𝑒𝑠𝑠𝑒𝑑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𝑜𝑢𝑡𝑝𝑢𝑡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𝑝𝑟𝑜𝑐𝑒𝑠𝑠𝑒𝑑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𝑜𝑢𝑡𝑝𝑢𝑡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3CD4E9-44C6-D47C-3774-33E02B7D1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4" y="4724400"/>
                <a:ext cx="1179576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3720FD7C-02A8-F20C-5D46-C43894A90E43}"/>
              </a:ext>
            </a:extLst>
          </p:cNvPr>
          <p:cNvSpPr/>
          <p:nvPr/>
        </p:nvSpPr>
        <p:spPr>
          <a:xfrm>
            <a:off x="4750308" y="3690497"/>
            <a:ext cx="2496312" cy="46529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RNN Training Sequence</a:t>
            </a:r>
          </a:p>
        </p:txBody>
      </p:sp>
    </p:spTree>
    <p:extLst>
      <p:ext uri="{BB962C8B-B14F-4D97-AF65-F5344CB8AC3E}">
        <p14:creationId xmlns:p14="http://schemas.microsoft.com/office/powerpoint/2010/main" val="167753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BB779-3B27-E306-4BD5-2650CC990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679A9-5956-6ADC-DD38-78BC29A74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" y="174630"/>
            <a:ext cx="12091416" cy="844546"/>
          </a:xfrm>
        </p:spPr>
        <p:txBody>
          <a:bodyPr/>
          <a:lstStyle/>
          <a:p>
            <a:r>
              <a:rPr lang="en-US" sz="3200" dirty="0"/>
              <a:t>Transformer architecture solves the computational problem by utilizing self-attention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C6F39-D411-4B94-7596-E45B16AA2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1453293"/>
          </a:xfrm>
        </p:spPr>
        <p:txBody>
          <a:bodyPr/>
          <a:lstStyle/>
          <a:p>
            <a:r>
              <a:rPr lang="en-US" sz="2000" dirty="0"/>
              <a:t>A team of Google researchers in 2017 published the paper “Attention is all you need” that introduced the transformer architecture</a:t>
            </a:r>
          </a:p>
          <a:p>
            <a:r>
              <a:rPr lang="en-US" sz="2000" dirty="0"/>
              <a:t>By utilizing the new self-attention mechanism, you can find the relation between all possible answers to determine the next best step</a:t>
            </a:r>
            <a:endParaRPr lang="en-US" sz="1600" dirty="0"/>
          </a:p>
          <a:p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0EE134-3FA2-55E1-4AB7-7DF4ACA9E56C}"/>
                  </a:ext>
                </a:extLst>
              </p:cNvPr>
              <p:cNvSpPr txBox="1"/>
              <p:nvPr/>
            </p:nvSpPr>
            <p:spPr>
              <a:xfrm>
                <a:off x="100584" y="3191256"/>
                <a:ext cx="3822192" cy="2335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Definition: </a:t>
                </a:r>
              </a:p>
              <a:p>
                <a:r>
                  <a:rPr lang="en-US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sSub>
                          <m:sSubPr>
                            <m:ctrlP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kern="10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kern="10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800" b="0" i="1" kern="10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represents the size of your vocabulary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token. 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sSub>
                          <m:sSubPr>
                            <m:ctrlP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800" b="0" i="1" kern="100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the matrix with entries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8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representing the weights of self-attending tokens. Matrix A is the self-attention matrix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0EE134-3FA2-55E1-4AB7-7DF4ACA9E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4" y="3191256"/>
                <a:ext cx="3822192" cy="2335576"/>
              </a:xfrm>
              <a:prstGeom prst="rect">
                <a:avLst/>
              </a:prstGeom>
              <a:blipFill>
                <a:blip r:embed="rId2"/>
                <a:stretch>
                  <a:fillRect l="-1272" t="-10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00058B0-6560-2FD4-CF9C-F809B1EB97D6}"/>
                  </a:ext>
                </a:extLst>
              </p:cNvPr>
              <p:cNvSpPr txBox="1"/>
              <p:nvPr/>
            </p:nvSpPr>
            <p:spPr>
              <a:xfrm>
                <a:off x="4184904" y="3397575"/>
                <a:ext cx="3822192" cy="19581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𝑠𝑜𝑓𝑡𝑚𝑎𝑥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00058B0-6560-2FD4-CF9C-F809B1EB9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904" y="3397575"/>
                <a:ext cx="3822192" cy="1958100"/>
              </a:xfrm>
              <a:prstGeom prst="rect">
                <a:avLst/>
              </a:prstGeom>
              <a:blipFill>
                <a:blip r:embed="rId3"/>
                <a:stretch>
                  <a:fillRect b="-30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3B25322A-C309-3A92-A593-E49506AB8A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5286624"/>
                  </p:ext>
                </p:extLst>
              </p:nvPr>
            </p:nvGraphicFramePr>
            <p:xfrm>
              <a:off x="8560816" y="3292226"/>
              <a:ext cx="2393695" cy="21199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8739">
                      <a:extLst>
                        <a:ext uri="{9D8B030D-6E8A-4147-A177-3AD203B41FA5}">
                          <a16:colId xmlns:a16="http://schemas.microsoft.com/office/drawing/2014/main" val="2416580137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1368142691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3789986827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1809672048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3193169982"/>
                        </a:ext>
                      </a:extLst>
                    </a:gridCol>
                  </a:tblGrid>
                  <a:tr h="423988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4595870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04975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2923068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8978384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𝑉𝑉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05382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3B25322A-C309-3A92-A593-E49506AB8A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5286624"/>
                  </p:ext>
                </p:extLst>
              </p:nvPr>
            </p:nvGraphicFramePr>
            <p:xfrm>
              <a:off x="8560816" y="3292226"/>
              <a:ext cx="2393695" cy="21199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8739">
                      <a:extLst>
                        <a:ext uri="{9D8B030D-6E8A-4147-A177-3AD203B41FA5}">
                          <a16:colId xmlns:a16="http://schemas.microsoft.com/office/drawing/2014/main" val="2416580137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1368142691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3789986827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1809672048"/>
                        </a:ext>
                      </a:extLst>
                    </a:gridCol>
                    <a:gridCol w="478739">
                      <a:extLst>
                        <a:ext uri="{9D8B030D-6E8A-4147-A177-3AD203B41FA5}">
                          <a16:colId xmlns:a16="http://schemas.microsoft.com/office/drawing/2014/main" val="3193169982"/>
                        </a:ext>
                      </a:extLst>
                    </a:gridCol>
                  </a:tblGrid>
                  <a:tr h="423988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564" t="-1429" r="-30641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429" r="-202532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3846" t="-1429" r="-10512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8734" t="-1429" r="-3797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4595870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66" t="-102899" r="-401266" b="-3057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564" t="-102899" r="-306410" b="-3057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02899" r="-202532" b="-3057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3846" t="-102899" r="-105128" b="-3057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8734" t="-102899" r="-3797" b="-3057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04975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66" t="-200000" r="-401266" b="-2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564" t="-200000" r="-306410" b="-2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00000" r="-202532" b="-2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3846" t="-200000" r="-105128" b="-20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8734" t="-200000" r="-3797" b="-20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2923068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66" t="-304348" r="-401266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564" t="-304348" r="-306410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304348" r="-202532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3846" t="-304348" r="-105128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8734" t="-304348" r="-3797" b="-10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8978384"/>
                      </a:ext>
                    </a:extLst>
                  </a:tr>
                  <a:tr h="4239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66" t="-398571" r="-401266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564" t="-398571" r="-306410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398571" r="-202532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3846" t="-398571" r="-105128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98734" t="-398571" r="-3797" b="-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053826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09EB3E8-CCC5-EB8E-370A-CF5E5072E39A}"/>
              </a:ext>
            </a:extLst>
          </p:cNvPr>
          <p:cNvSpPr txBox="1"/>
          <p:nvPr/>
        </p:nvSpPr>
        <p:spPr>
          <a:xfrm>
            <a:off x="8560816" y="2821924"/>
            <a:ext cx="2393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Self-attention matrix A</a:t>
            </a:r>
          </a:p>
        </p:txBody>
      </p:sp>
    </p:spTree>
    <p:extLst>
      <p:ext uri="{BB962C8B-B14F-4D97-AF65-F5344CB8AC3E}">
        <p14:creationId xmlns:p14="http://schemas.microsoft.com/office/powerpoint/2010/main" val="144300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E6533-7034-BC8D-700F-841B7333C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46807-8660-A740-5282-214A98EE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" y="174630"/>
            <a:ext cx="12091416" cy="844546"/>
          </a:xfrm>
        </p:spPr>
        <p:txBody>
          <a:bodyPr/>
          <a:lstStyle/>
          <a:p>
            <a:r>
              <a:rPr lang="en-US" sz="3200" dirty="0"/>
              <a:t>Sketch of a general transformer architecture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83FE656-B21B-D27E-2954-83009EA0E2BE}"/>
              </a:ext>
            </a:extLst>
          </p:cNvPr>
          <p:cNvSpPr/>
          <p:nvPr/>
        </p:nvSpPr>
        <p:spPr>
          <a:xfrm>
            <a:off x="457200" y="3118104"/>
            <a:ext cx="1024128" cy="42976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565233-7B6E-537C-632E-49ED193E6DA2}"/>
              </a:ext>
            </a:extLst>
          </p:cNvPr>
          <p:cNvSpPr/>
          <p:nvPr/>
        </p:nvSpPr>
        <p:spPr>
          <a:xfrm>
            <a:off x="1680418" y="3005548"/>
            <a:ext cx="1374648" cy="6492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 Embedding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761D1D8-BDFF-473A-71B0-6DC56E92C7CF}"/>
              </a:ext>
            </a:extLst>
          </p:cNvPr>
          <p:cNvSpPr/>
          <p:nvPr/>
        </p:nvSpPr>
        <p:spPr>
          <a:xfrm>
            <a:off x="3280406" y="1847240"/>
            <a:ext cx="2395728" cy="3080043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F5F82AF-69FE-F141-70D6-795FE6868F1C}"/>
              </a:ext>
            </a:extLst>
          </p:cNvPr>
          <p:cNvCxnSpPr>
            <a:stCxn id="9" idx="3"/>
            <a:endCxn id="10" idx="1"/>
          </p:cNvCxnSpPr>
          <p:nvPr/>
        </p:nvCxnSpPr>
        <p:spPr>
          <a:xfrm flipV="1">
            <a:off x="1481328" y="3330160"/>
            <a:ext cx="199090" cy="2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D8E813A-C357-8315-4B58-B50DFAAF9387}"/>
              </a:ext>
            </a:extLst>
          </p:cNvPr>
          <p:cNvSpPr/>
          <p:nvPr/>
        </p:nvSpPr>
        <p:spPr>
          <a:xfrm>
            <a:off x="3589016" y="4155034"/>
            <a:ext cx="1778508" cy="649224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Positional encoding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C39B279-8D6E-0B12-5235-D998BB5B1190}"/>
              </a:ext>
            </a:extLst>
          </p:cNvPr>
          <p:cNvSpPr/>
          <p:nvPr/>
        </p:nvSpPr>
        <p:spPr>
          <a:xfrm>
            <a:off x="3589016" y="3055088"/>
            <a:ext cx="1778508" cy="649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Multi-Head Attention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67B67E7-1F6E-F95D-BE82-803CFDCFCC8B}"/>
              </a:ext>
            </a:extLst>
          </p:cNvPr>
          <p:cNvSpPr/>
          <p:nvPr/>
        </p:nvSpPr>
        <p:spPr>
          <a:xfrm>
            <a:off x="3505746" y="3129889"/>
            <a:ext cx="1778508" cy="649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Multi-Head Attention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142F28C-AB94-2FF5-DC8C-709F7CF40A88}"/>
              </a:ext>
            </a:extLst>
          </p:cNvPr>
          <p:cNvSpPr/>
          <p:nvPr/>
        </p:nvSpPr>
        <p:spPr>
          <a:xfrm>
            <a:off x="3422476" y="3213421"/>
            <a:ext cx="1778508" cy="649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Multi-Head Attention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D3ECB4E-1A61-79BC-231B-0740FB28F958}"/>
              </a:ext>
            </a:extLst>
          </p:cNvPr>
          <p:cNvSpPr/>
          <p:nvPr/>
        </p:nvSpPr>
        <p:spPr>
          <a:xfrm>
            <a:off x="3589016" y="2120341"/>
            <a:ext cx="1778508" cy="649224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Layer normalization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4EB39EE2-72D0-1D2B-E1FE-22E90A0FF48A}"/>
              </a:ext>
            </a:extLst>
          </p:cNvPr>
          <p:cNvCxnSpPr>
            <a:cxnSpLocks/>
            <a:stCxn id="10" idx="3"/>
            <a:endCxn id="11" idx="2"/>
          </p:cNvCxnSpPr>
          <p:nvPr/>
        </p:nvCxnSpPr>
        <p:spPr>
          <a:xfrm>
            <a:off x="3055066" y="3330160"/>
            <a:ext cx="1423204" cy="1597123"/>
          </a:xfrm>
          <a:prstGeom prst="bentConnector4">
            <a:avLst>
              <a:gd name="adj1" fmla="val 7917"/>
              <a:gd name="adj2" fmla="val 114313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044191-591A-1EFA-5306-AAD7B10AA41B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4478270" y="3853914"/>
            <a:ext cx="0" cy="301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70CE891-9905-366E-DC99-D7BCDEE725E5}"/>
              </a:ext>
            </a:extLst>
          </p:cNvPr>
          <p:cNvCxnSpPr>
            <a:stCxn id="15" idx="0"/>
            <a:endCxn id="18" idx="2"/>
          </p:cNvCxnSpPr>
          <p:nvPr/>
        </p:nvCxnSpPr>
        <p:spPr>
          <a:xfrm flipV="1">
            <a:off x="4478270" y="2769565"/>
            <a:ext cx="0" cy="285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5B4B92F-1CE5-D5CE-0D54-CF4112E049A2}"/>
              </a:ext>
            </a:extLst>
          </p:cNvPr>
          <p:cNvSpPr/>
          <p:nvPr/>
        </p:nvSpPr>
        <p:spPr>
          <a:xfrm>
            <a:off x="5818204" y="3034870"/>
            <a:ext cx="1643501" cy="7882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Feed Forward Network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81BDC051-D6F9-5E3C-F2A3-49696F87332A}"/>
              </a:ext>
            </a:extLst>
          </p:cNvPr>
          <p:cNvCxnSpPr>
            <a:cxnSpLocks/>
            <a:stCxn id="11" idx="0"/>
            <a:endCxn id="28" idx="1"/>
          </p:cNvCxnSpPr>
          <p:nvPr/>
        </p:nvCxnSpPr>
        <p:spPr>
          <a:xfrm rot="16200000" flipH="1">
            <a:off x="4357357" y="1968153"/>
            <a:ext cx="1581760" cy="1339934"/>
          </a:xfrm>
          <a:prstGeom prst="bentConnector4">
            <a:avLst>
              <a:gd name="adj1" fmla="val -14452"/>
              <a:gd name="adj2" fmla="val 9469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5DAA65F-9CBE-C05A-3BC4-B42A0D335018}"/>
              </a:ext>
            </a:extLst>
          </p:cNvPr>
          <p:cNvSpPr txBox="1"/>
          <p:nvPr/>
        </p:nvSpPr>
        <p:spPr>
          <a:xfrm>
            <a:off x="3131996" y="1436142"/>
            <a:ext cx="9812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Encoder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06D39F6-DE65-6BD2-13FD-64B17A8F6399}"/>
              </a:ext>
            </a:extLst>
          </p:cNvPr>
          <p:cNvSpPr/>
          <p:nvPr/>
        </p:nvSpPr>
        <p:spPr>
          <a:xfrm>
            <a:off x="7603775" y="2120340"/>
            <a:ext cx="2395728" cy="227255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6E75238-8B03-C7D3-FDBA-9A3952FA1996}"/>
              </a:ext>
            </a:extLst>
          </p:cNvPr>
          <p:cNvSpPr/>
          <p:nvPr/>
        </p:nvSpPr>
        <p:spPr>
          <a:xfrm>
            <a:off x="7912385" y="3330160"/>
            <a:ext cx="1778508" cy="649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Multi-Head Attention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881ACB15-2261-1B33-CFE1-405420DDB7DB}"/>
              </a:ext>
            </a:extLst>
          </p:cNvPr>
          <p:cNvSpPr/>
          <p:nvPr/>
        </p:nvSpPr>
        <p:spPr>
          <a:xfrm>
            <a:off x="7829115" y="3404961"/>
            <a:ext cx="1778508" cy="649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Multi-Head Attention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81B124E-D370-B8FE-9194-5FD82767FCB5}"/>
              </a:ext>
            </a:extLst>
          </p:cNvPr>
          <p:cNvSpPr/>
          <p:nvPr/>
        </p:nvSpPr>
        <p:spPr>
          <a:xfrm>
            <a:off x="7745845" y="3488493"/>
            <a:ext cx="1778508" cy="649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Multi-Head Attention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3826014-5E4C-E6AD-AC07-5C31E0DC7075}"/>
              </a:ext>
            </a:extLst>
          </p:cNvPr>
          <p:cNvSpPr/>
          <p:nvPr/>
        </p:nvSpPr>
        <p:spPr>
          <a:xfrm>
            <a:off x="7912385" y="2368961"/>
            <a:ext cx="1778508" cy="649224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Layer normalization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68A93BCF-ACD5-3139-8BC8-E441FA806034}"/>
              </a:ext>
            </a:extLst>
          </p:cNvPr>
          <p:cNvCxnSpPr>
            <a:stCxn id="28" idx="3"/>
            <a:endCxn id="35" idx="2"/>
          </p:cNvCxnSpPr>
          <p:nvPr/>
        </p:nvCxnSpPr>
        <p:spPr>
          <a:xfrm>
            <a:off x="7461705" y="3429000"/>
            <a:ext cx="1339934" cy="963891"/>
          </a:xfrm>
          <a:prstGeom prst="bentConnector4">
            <a:avLst>
              <a:gd name="adj1" fmla="val 5301"/>
              <a:gd name="adj2" fmla="val 12371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334ABBE-DE96-0537-0951-BF37D98CA764}"/>
              </a:ext>
            </a:extLst>
          </p:cNvPr>
          <p:cNvCxnSpPr>
            <a:stCxn id="36" idx="0"/>
            <a:endCxn id="44" idx="2"/>
          </p:cNvCxnSpPr>
          <p:nvPr/>
        </p:nvCxnSpPr>
        <p:spPr>
          <a:xfrm flipV="1">
            <a:off x="8801639" y="3018185"/>
            <a:ext cx="0" cy="311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7874703-0A2C-C857-8E4C-8B9541A9DE39}"/>
              </a:ext>
            </a:extLst>
          </p:cNvPr>
          <p:cNvSpPr/>
          <p:nvPr/>
        </p:nvSpPr>
        <p:spPr>
          <a:xfrm>
            <a:off x="10293423" y="3239617"/>
            <a:ext cx="1024128" cy="42976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Outputs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56ACCF85-956C-7A2C-57C3-E4B45BFD8805}"/>
              </a:ext>
            </a:extLst>
          </p:cNvPr>
          <p:cNvCxnSpPr>
            <a:stCxn id="35" idx="0"/>
            <a:endCxn id="50" idx="1"/>
          </p:cNvCxnSpPr>
          <p:nvPr/>
        </p:nvCxnSpPr>
        <p:spPr>
          <a:xfrm rot="16200000" flipH="1">
            <a:off x="8880450" y="2041528"/>
            <a:ext cx="1334161" cy="1491784"/>
          </a:xfrm>
          <a:prstGeom prst="bentConnector4">
            <a:avLst>
              <a:gd name="adj1" fmla="val -17134"/>
              <a:gd name="adj2" fmla="val 9014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2AA1BE3-83E4-2F2A-F317-33F68C454444}"/>
              </a:ext>
            </a:extLst>
          </p:cNvPr>
          <p:cNvSpPr txBox="1"/>
          <p:nvPr/>
        </p:nvSpPr>
        <p:spPr>
          <a:xfrm>
            <a:off x="7603775" y="1699308"/>
            <a:ext cx="9812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Decoder</a:t>
            </a:r>
          </a:p>
        </p:txBody>
      </p:sp>
    </p:spTree>
    <p:extLst>
      <p:ext uri="{BB962C8B-B14F-4D97-AF65-F5344CB8AC3E}">
        <p14:creationId xmlns:p14="http://schemas.microsoft.com/office/powerpoint/2010/main" val="389441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45045-7E24-AB4A-7F26-796BD778B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FAA8E-C450-2CC9-E12B-4277A8A42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224"/>
            <a:ext cx="10515600" cy="4351338"/>
          </a:xfrm>
        </p:spPr>
        <p:txBody>
          <a:bodyPr/>
          <a:lstStyle/>
          <a:p>
            <a:r>
              <a:rPr lang="en-US" dirty="0"/>
              <a:t>Transformer Architecture Background</a:t>
            </a:r>
          </a:p>
          <a:p>
            <a:r>
              <a:rPr lang="en-US" dirty="0"/>
              <a:t>Applications to PINNs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FACCB1-15D8-1BE5-4982-940A468742C3}"/>
              </a:ext>
            </a:extLst>
          </p:cNvPr>
          <p:cNvSpPr/>
          <p:nvPr/>
        </p:nvSpPr>
        <p:spPr>
          <a:xfrm>
            <a:off x="838200" y="1362854"/>
            <a:ext cx="6636026" cy="56454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4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301F6-0BEC-94B1-374A-17B666F0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80E80-1084-63F5-241F-6F8E21151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" y="174630"/>
            <a:ext cx="12091416" cy="844546"/>
          </a:xfrm>
        </p:spPr>
        <p:txBody>
          <a:bodyPr/>
          <a:lstStyle/>
          <a:p>
            <a:r>
              <a:rPr lang="en-US" sz="3200" dirty="0"/>
              <a:t>Time series problems have proven to be difficult for PINNs, PITs aim to solve this by utilizing the attention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6E29F-0CAE-44EB-26A7-AF62AB7B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1453293"/>
          </a:xfrm>
        </p:spPr>
        <p:txBody>
          <a:bodyPr/>
          <a:lstStyle/>
          <a:p>
            <a:r>
              <a:rPr lang="en-US" sz="2000" dirty="0"/>
              <a:t>Limitations of FNNs and RNNs with long-range predictions mean that for a sufficient time interval, the model will lose memory of previous prediction steps</a:t>
            </a:r>
            <a:endParaRPr lang="en-US" sz="1600" dirty="0"/>
          </a:p>
          <a:p>
            <a:r>
              <a:rPr lang="en-US" sz="2000" dirty="0"/>
              <a:t>PITs aim to solve this by utilizing the self-attention mechanism to keep track of the time series dependency as the model trains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C8A0A2-ABB1-E4F7-2D82-21146FB0E130}"/>
              </a:ext>
            </a:extLst>
          </p:cNvPr>
          <p:cNvSpPr/>
          <p:nvPr/>
        </p:nvSpPr>
        <p:spPr>
          <a:xfrm>
            <a:off x="3828288" y="3012949"/>
            <a:ext cx="4535424" cy="227685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 sample of problems that are difficult for PINNs: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Advection-dominated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Shock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Navier-Stokes with high Reynolds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Allen-Cahn with small diffusion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Hamilton-Jacobi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193547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B30DD-675E-8998-A5AD-E71987C02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6EBA3-45F2-3300-F27E-3EFF2F00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" y="174630"/>
            <a:ext cx="12091416" cy="844546"/>
          </a:xfrm>
        </p:spPr>
        <p:txBody>
          <a:bodyPr/>
          <a:lstStyle/>
          <a:p>
            <a:r>
              <a:rPr lang="en-US" sz="3200" dirty="0"/>
              <a:t>A group at Notre Dame is utilizing Koopman operators to train the encoder/decoder and establish a time series connection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380394-2237-1445-A826-227D23FAC607}"/>
              </a:ext>
            </a:extLst>
          </p:cNvPr>
          <p:cNvSpPr txBox="1"/>
          <p:nvPr/>
        </p:nvSpPr>
        <p:spPr>
          <a:xfrm>
            <a:off x="10099548" y="3290500"/>
            <a:ext cx="1929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[1]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4907A3-A871-175F-2652-4DEF4AEA90EF}"/>
              </a:ext>
            </a:extLst>
          </p:cNvPr>
          <p:cNvSpPr txBox="1"/>
          <p:nvPr/>
        </p:nvSpPr>
        <p:spPr>
          <a:xfrm>
            <a:off x="100584" y="6012364"/>
            <a:ext cx="4727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[1] Transformers for Modeling Physical Systems, Genva and Zabaras 2021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590C6C1-A1FD-1366-1E05-13AC16209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264" y="3652370"/>
            <a:ext cx="2182185" cy="224238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6108A3D-ECED-3EF2-4CDA-AE670BF6A4B6}"/>
              </a:ext>
            </a:extLst>
          </p:cNvPr>
          <p:cNvSpPr txBox="1"/>
          <p:nvPr/>
        </p:nvSpPr>
        <p:spPr>
          <a:xfrm>
            <a:off x="5362633" y="5499639"/>
            <a:ext cx="1929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[1]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9E9C7C-C0B6-0A60-EA55-CA0D89403511}"/>
                  </a:ext>
                </a:extLst>
              </p:cNvPr>
              <p:cNvSpPr txBox="1"/>
              <p:nvPr/>
            </p:nvSpPr>
            <p:spPr>
              <a:xfrm>
                <a:off x="6007285" y="4109149"/>
                <a:ext cx="1929384" cy="1328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Lorenz System: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9E9C7C-C0B6-0A60-EA55-CA0D89403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285" y="4109149"/>
                <a:ext cx="1929384" cy="1328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>
            <a:extLst>
              <a:ext uri="{FF2B5EF4-FFF2-40B4-BE49-F238E27FC236}">
                <a16:creationId xmlns:a16="http://schemas.microsoft.com/office/drawing/2014/main" id="{966B101B-5508-66F9-0F4E-8CC1E0A49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0641" y="1219861"/>
            <a:ext cx="8468907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4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42DD0-5736-1AEC-F549-E0534A989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8242F-AAE3-C1CF-FECF-CD2CC0599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" y="174630"/>
            <a:ext cx="12091416" cy="844546"/>
          </a:xfrm>
        </p:spPr>
        <p:txBody>
          <a:bodyPr/>
          <a:lstStyle/>
          <a:p>
            <a:r>
              <a:rPr lang="en-US" sz="3200" dirty="0"/>
              <a:t>Current work from us is focused on utilizing the PDE to enforce time series connections in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8BB2A-AD73-37C9-F62A-0C8365F0E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467"/>
            <a:ext cx="10515600" cy="1453293"/>
          </a:xfrm>
        </p:spPr>
        <p:txBody>
          <a:bodyPr/>
          <a:lstStyle/>
          <a:p>
            <a:r>
              <a:rPr lang="en-US" sz="2000" dirty="0"/>
              <a:t>A few items we are actively looking into:</a:t>
            </a:r>
          </a:p>
          <a:p>
            <a:pPr lvl="1"/>
            <a:r>
              <a:rPr lang="en-US" sz="1600" dirty="0"/>
              <a:t>Utilizing PDEs in unsupervised learning</a:t>
            </a:r>
          </a:p>
          <a:p>
            <a:pPr lvl="1"/>
            <a:r>
              <a:rPr lang="en-US" sz="1600" dirty="0"/>
              <a:t>Understanding attention mechanism connections to time series data</a:t>
            </a:r>
          </a:p>
          <a:p>
            <a:pPr lvl="1"/>
            <a:r>
              <a:rPr lang="en-US" sz="1600" dirty="0"/>
              <a:t>Expanding architecture to problems in higher dimensions</a:t>
            </a:r>
          </a:p>
          <a:p>
            <a:pPr lvl="1"/>
            <a:r>
              <a:rPr lang="en-US" sz="1600" dirty="0"/>
              <a:t>Loss function analysis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3A3B8E-5329-80CF-9D22-0C6DCFEFE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41" y="2940779"/>
            <a:ext cx="3881453" cy="25876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E689A6-6D69-DDBD-2331-EF4BCA2253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3251" y="2566336"/>
            <a:ext cx="4201057" cy="31507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C6A5F4-0370-2196-E9AF-326BA1CD4FC4}"/>
              </a:ext>
            </a:extLst>
          </p:cNvPr>
          <p:cNvSpPr txBox="1"/>
          <p:nvPr/>
        </p:nvSpPr>
        <p:spPr>
          <a:xfrm>
            <a:off x="2858111" y="5567987"/>
            <a:ext cx="7488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Initial runs with the 2D Navier-Stokes equation with incompressible fluid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9CCB67-0DA1-4D2B-8750-550198A620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704" y="2706624"/>
            <a:ext cx="3980529" cy="298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92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m-template--red-line--2022-16x9" id="{59E6B659-1BF0-C045-908C-7BB0F279CF66}" vid="{B30B832C-B9EE-354A-912D-860CA6D30F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571</Words>
  <Application>Microsoft Office PowerPoint</Application>
  <PresentationFormat>Widescreen</PresentationFormat>
  <Paragraphs>96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Cambria Math</vt:lpstr>
      <vt:lpstr>Trebuchet MS</vt:lpstr>
      <vt:lpstr>1_Office Theme</vt:lpstr>
      <vt:lpstr>Transformer for Modeling Physical Systems</vt:lpstr>
      <vt:lpstr>PowerPoint Presentation</vt:lpstr>
      <vt:lpstr>NLP has used RNN architectures, but has large computational costs and difficulty with long-range dependencies</vt:lpstr>
      <vt:lpstr>Transformer architecture solves the computational problem by utilizing self-attention mechanisms</vt:lpstr>
      <vt:lpstr>Sketch of a general transformer architecture</vt:lpstr>
      <vt:lpstr>PowerPoint Presentation</vt:lpstr>
      <vt:lpstr>Time series problems have proven to be difficult for PINNs, PITs aim to solve this by utilizing the attention mechanism</vt:lpstr>
      <vt:lpstr>A group at Notre Dame is utilizing Koopman operators to train the encoder/decoder and establish a time series connection</vt:lpstr>
      <vt:lpstr>Current work from us is focused on utilizing the PDE to enforce time series connections in training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Holland</dc:creator>
  <cp:lastModifiedBy>Michael Holland</cp:lastModifiedBy>
  <cp:revision>4</cp:revision>
  <dcterms:created xsi:type="dcterms:W3CDTF">2025-04-27T15:34:41Z</dcterms:created>
  <dcterms:modified xsi:type="dcterms:W3CDTF">2025-05-12T13:53:14Z</dcterms:modified>
</cp:coreProperties>
</file>